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84" r:id="rId2"/>
    <p:sldMasterId id="2147483696" r:id="rId3"/>
  </p:sldMasterIdLst>
  <p:sldIdLst>
    <p:sldId id="256" r:id="rId4"/>
    <p:sldId id="257"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83" autoAdjust="0"/>
    <p:restoredTop sz="94638" autoAdjust="0"/>
  </p:normalViewPr>
  <p:slideViewPr>
    <p:cSldViewPr>
      <p:cViewPr>
        <p:scale>
          <a:sx n="90" d="100"/>
          <a:sy n="90" d="100"/>
        </p:scale>
        <p:origin x="-816" y="5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D313EBB-95AE-458C-BC27-1AC32374CD81}"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63CBDC86-44A7-40D7-9A67-BC867349AA30}" type="datetimeFigureOut">
              <a:rPr lang="fa-IR" smtClean="0"/>
              <a:pPr/>
              <a:t>1434/09/07</a:t>
            </a:fld>
            <a:endParaRPr lang="fa-I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D313EBB-95AE-458C-BC27-1AC32374CD81}" type="slidenum">
              <a:rPr lang="fa-IR" smtClean="0"/>
              <a:pPr/>
              <a:t>‹#›</a:t>
            </a:fld>
            <a:endParaRPr lang="fa-I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fa-I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CBDC86-44A7-40D7-9A67-BC867349AA30}" type="datetimeFigureOut">
              <a:rPr lang="fa-IR" smtClean="0"/>
              <a:pPr/>
              <a:t>1434/09/07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D313EBB-95AE-458C-BC27-1AC32374CD81}" type="slidenum">
              <a:rPr lang="fa-IR" smtClean="0"/>
              <a:pPr/>
              <a:t>‹#›</a:t>
            </a:fld>
            <a:endParaRPr lang="fa-I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63CBDC86-44A7-40D7-9A67-BC867349AA30}" type="datetimeFigureOut">
              <a:rPr lang="fa-IR" smtClean="0"/>
              <a:pPr/>
              <a:t>1434/09/07</a:t>
            </a:fld>
            <a:endParaRPr lang="fa-I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D313EBB-95AE-458C-BC27-1AC32374CD81}" type="slidenum">
              <a:rPr lang="fa-IR" smtClean="0"/>
              <a:pPr/>
              <a:t>‹#›</a:t>
            </a:fld>
            <a:endParaRPr lang="fa-I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CBDC86-44A7-40D7-9A67-BC867349AA30}" type="datetimeFigureOut">
              <a:rPr lang="fa-IR" smtClean="0"/>
              <a:pPr/>
              <a:t>1434/09/07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a:xfrm>
            <a:off x="8641080" y="6514568"/>
            <a:ext cx="464288" cy="274320"/>
          </a:xfrm>
        </p:spPr>
        <p:txBody>
          <a:bodyPr/>
          <a:lstStyle>
            <a:extLst/>
          </a:lstStyle>
          <a:p>
            <a:fld id="{5D313EBB-95AE-458C-BC27-1AC32374CD81}" type="slidenum">
              <a:rPr lang="fa-IR" smtClean="0"/>
              <a:pPr/>
              <a:t>‹#›</a:t>
            </a:fld>
            <a:endParaRPr lang="fa-I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CBDC86-44A7-40D7-9A67-BC867349AA30}" type="datetimeFigureOut">
              <a:rPr lang="fa-IR" smtClean="0"/>
              <a:pPr/>
              <a:t>1434/09/07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a:xfrm>
            <a:off x="8641080" y="6514568"/>
            <a:ext cx="464288" cy="274320"/>
          </a:xfrm>
        </p:spPr>
        <p:txBody>
          <a:bodyPr/>
          <a:lstStyle>
            <a:extLst/>
          </a:lstStyle>
          <a:p>
            <a:fld id="{5D313EBB-95AE-458C-BC27-1AC32374CD81}" type="slidenum">
              <a:rPr lang="fa-IR" smtClean="0"/>
              <a:pPr/>
              <a:t>‹#›</a:t>
            </a:fld>
            <a:endParaRPr lang="fa-I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3CBDC86-44A7-40D7-9A67-BC867349AA30}" type="datetimeFigureOut">
              <a:rPr lang="fa-IR" smtClean="0"/>
              <a:pPr/>
              <a:t>1434/09/07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5D313EBB-95AE-458C-BC27-1AC32374CD81}" type="slidenum">
              <a:rPr lang="fa-IR" smtClean="0"/>
              <a:pPr/>
              <a:t>‹#›</a:t>
            </a:fld>
            <a:endParaRPr lang="fa-I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3CBDC86-44A7-40D7-9A67-BC867349AA30}" type="datetimeFigureOut">
              <a:rPr lang="fa-IR" smtClean="0"/>
              <a:pPr/>
              <a:t>1434/09/07</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5D313EBB-95AE-458C-BC27-1AC32374CD81}" type="slidenum">
              <a:rPr lang="fa-IR" smtClean="0"/>
              <a:pPr/>
              <a:t>‹#›</a:t>
            </a:fld>
            <a:endParaRPr lang="fa-I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63CBDC86-44A7-40D7-9A67-BC867349AA30}" type="datetimeFigureOut">
              <a:rPr lang="fa-IR" smtClean="0"/>
              <a:pPr/>
              <a:t>1434/09/07</a:t>
            </a:fld>
            <a:endParaRPr lang="fa-I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5D313EBB-95AE-458C-BC27-1AC32374CD81}" type="slidenum">
              <a:rPr lang="fa-IR" smtClean="0"/>
              <a:pPr/>
              <a:t>‹#›</a:t>
            </a:fld>
            <a:endParaRPr lang="fa-I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63CBDC86-44A7-40D7-9A67-BC867349AA30}" type="datetimeFigureOut">
              <a:rPr lang="fa-IR" smtClean="0"/>
              <a:pPr/>
              <a:t>1434/09/07</a:t>
            </a:fld>
            <a:endParaRPr lang="fa-I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5D313EBB-95AE-458C-BC27-1AC32374CD81}" type="slidenum">
              <a:rPr lang="fa-IR" smtClean="0"/>
              <a:pPr/>
              <a:t>‹#›</a:t>
            </a:fld>
            <a:endParaRPr lang="fa-I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fa-I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CBDC86-44A7-40D7-9A67-BC867349AA30}" type="datetimeFigureOut">
              <a:rPr lang="fa-IR" smtClean="0"/>
              <a:pPr/>
              <a:t>1434/09/07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D313EBB-95AE-458C-BC27-1AC32374CD81}" type="slidenum">
              <a:rPr lang="fa-IR" smtClean="0"/>
              <a:pPr/>
              <a:t>‹#›</a:t>
            </a:fld>
            <a:endParaRPr lang="fa-I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CBDC86-44A7-40D7-9A67-BC867349AA30}" type="datetimeFigureOut">
              <a:rPr lang="fa-IR" smtClean="0"/>
              <a:pPr/>
              <a:t>1434/09/07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5D313EBB-95AE-458C-BC27-1AC32374CD81}" type="slidenum">
              <a:rPr lang="fa-IR" smtClean="0"/>
              <a:pPr/>
              <a:t>‹#›</a:t>
            </a:fld>
            <a:endParaRPr lang="fa-I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5D313EBB-95AE-458C-BC27-1AC32374CD81}" type="slidenum">
              <a:rPr lang="fa-IR" smtClean="0"/>
              <a:pPr/>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5D313EBB-95AE-458C-BC27-1AC32374CD81}"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313EBB-95AE-458C-BC27-1AC32374CD81}"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D313EBB-95AE-458C-BC27-1AC32374CD81}"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3CBDC86-44A7-40D7-9A67-BC867349AA30}" type="datetimeFigureOut">
              <a:rPr lang="fa-IR" smtClean="0"/>
              <a:pPr/>
              <a:t>1434/09/07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5D313EBB-95AE-458C-BC27-1AC32374CD81}"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CBDC86-44A7-40D7-9A67-BC867349AA30}" type="datetimeFigureOut">
              <a:rPr lang="fa-IR" smtClean="0"/>
              <a:pPr/>
              <a:t>1434/09/07</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313EBB-95AE-458C-BC27-1AC32374CD81}"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fa-I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63CBDC86-44A7-40D7-9A67-BC867349AA30}" type="datetimeFigureOut">
              <a:rPr lang="fa-IR" smtClean="0"/>
              <a:pPr/>
              <a:t>1434/09/07</a:t>
            </a:fld>
            <a:endParaRPr lang="fa-I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5D313EBB-95AE-458C-BC27-1AC32374CD81}" type="slidenum">
              <a:rPr lang="fa-IR" smtClean="0"/>
              <a:pPr/>
              <a:t>‹#›</a:t>
            </a:fld>
            <a:endParaRPr lang="fa-I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54864" algn="r" rtl="1"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3CBDC86-44A7-40D7-9A67-BC867349AA30}" type="datetimeFigureOut">
              <a:rPr lang="fa-IR" smtClean="0"/>
              <a:pPr/>
              <a:t>1434/09/07</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D313EBB-95AE-458C-BC27-1AC32374CD81}"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15.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png"/><Relationship Id="rId1" Type="http://schemas.openxmlformats.org/officeDocument/2006/relationships/slideLayout" Target="../slideLayouts/slideLayout2.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image" Target="../media/image37.png"/></Relationships>
</file>

<file path=ppt/slides/_rels/slide16.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 Id="rId5" Type="http://schemas.openxmlformats.org/officeDocument/2006/relationships/image" Target="../media/image45.png"/><Relationship Id="rId4" Type="http://schemas.openxmlformats.org/officeDocument/2006/relationships/image" Target="../media/image44.png"/></Relationships>
</file>

<file path=ppt/slides/_rels/slide17.xml.rels><?xml version="1.0" encoding="UTF-8" standalone="yes"?>
<Relationships xmlns="http://schemas.openxmlformats.org/package/2006/relationships"><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50.png"/><Relationship Id="rId5" Type="http://schemas.openxmlformats.org/officeDocument/2006/relationships/image" Target="../media/image49.png"/><Relationship Id="rId4" Type="http://schemas.openxmlformats.org/officeDocument/2006/relationships/image" Target="../media/image48.png"/></Relationships>
</file>

<file path=ppt/slides/_rels/slide18.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2.xml"/><Relationship Id="rId4" Type="http://schemas.openxmlformats.org/officeDocument/2006/relationships/image" Target="../media/image47.png"/></Relationships>
</file>

<file path=ppt/slides/_rels/slide19.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2.xml"/><Relationship Id="rId4" Type="http://schemas.openxmlformats.org/officeDocument/2006/relationships/image" Target="../media/image5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9.png"/><Relationship Id="rId7" Type="http://schemas.openxmlformats.org/officeDocument/2006/relationships/image" Target="../media/image63.png"/><Relationship Id="rId2" Type="http://schemas.openxmlformats.org/officeDocument/2006/relationships/image" Target="../media/image58.png"/><Relationship Id="rId1" Type="http://schemas.openxmlformats.org/officeDocument/2006/relationships/slideLayout" Target="../slideLayouts/slideLayout2.xml"/><Relationship Id="rId6" Type="http://schemas.openxmlformats.org/officeDocument/2006/relationships/image" Target="../media/image62.png"/><Relationship Id="rId5" Type="http://schemas.openxmlformats.org/officeDocument/2006/relationships/image" Target="../media/image61.png"/><Relationship Id="rId4" Type="http://schemas.openxmlformats.org/officeDocument/2006/relationships/image" Target="../media/image60.png"/></Relationships>
</file>

<file path=ppt/slides/_rels/slide23.xml.rels><?xml version="1.0" encoding="UTF-8" standalone="yes"?>
<Relationships xmlns="http://schemas.openxmlformats.org/package/2006/relationships"><Relationship Id="rId8" Type="http://schemas.openxmlformats.org/officeDocument/2006/relationships/image" Target="../media/image70.png"/><Relationship Id="rId3" Type="http://schemas.openxmlformats.org/officeDocument/2006/relationships/image" Target="../media/image65.png"/><Relationship Id="rId7" Type="http://schemas.openxmlformats.org/officeDocument/2006/relationships/image" Target="../media/image69.png"/><Relationship Id="rId2" Type="http://schemas.openxmlformats.org/officeDocument/2006/relationships/image" Target="../media/image64.png"/><Relationship Id="rId1" Type="http://schemas.openxmlformats.org/officeDocument/2006/relationships/slideLayout" Target="../slideLayouts/slideLayout2.xml"/><Relationship Id="rId6" Type="http://schemas.openxmlformats.org/officeDocument/2006/relationships/image" Target="../media/image68.png"/><Relationship Id="rId5" Type="http://schemas.openxmlformats.org/officeDocument/2006/relationships/image" Target="../media/image67.png"/><Relationship Id="rId4" Type="http://schemas.openxmlformats.org/officeDocument/2006/relationships/image" Target="../media/image66.png"/></Relationships>
</file>

<file path=ppt/slides/_rels/slide24.xml.rels><?xml version="1.0" encoding="UTF-8" standalone="yes"?>
<Relationships xmlns="http://schemas.openxmlformats.org/package/2006/relationships"><Relationship Id="rId3" Type="http://schemas.openxmlformats.org/officeDocument/2006/relationships/image" Target="../media/image72.png"/><Relationship Id="rId2" Type="http://schemas.openxmlformats.org/officeDocument/2006/relationships/image" Target="../media/image71.png"/><Relationship Id="rId1" Type="http://schemas.openxmlformats.org/officeDocument/2006/relationships/slideLayout" Target="../slideLayouts/slideLayout2.xml"/><Relationship Id="rId4" Type="http://schemas.openxmlformats.org/officeDocument/2006/relationships/image" Target="../media/image73.png"/></Relationships>
</file>

<file path=ppt/slides/_rels/slide25.xml.rels><?xml version="1.0" encoding="UTF-8" standalone="yes"?>
<Relationships xmlns="http://schemas.openxmlformats.org/package/2006/relationships"><Relationship Id="rId3" Type="http://schemas.openxmlformats.org/officeDocument/2006/relationships/image" Target="../media/image75.png"/><Relationship Id="rId2" Type="http://schemas.openxmlformats.org/officeDocument/2006/relationships/image" Target="../media/image74.png"/><Relationship Id="rId1" Type="http://schemas.openxmlformats.org/officeDocument/2006/relationships/slideLayout" Target="../slideLayouts/slideLayout2.xml"/><Relationship Id="rId6" Type="http://schemas.openxmlformats.org/officeDocument/2006/relationships/image" Target="../media/image78.png"/><Relationship Id="rId5" Type="http://schemas.openxmlformats.org/officeDocument/2006/relationships/image" Target="../media/image77.png"/><Relationship Id="rId4" Type="http://schemas.openxmlformats.org/officeDocument/2006/relationships/image" Target="../media/image7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85.png"/><Relationship Id="rId13" Type="http://schemas.openxmlformats.org/officeDocument/2006/relationships/image" Target="../media/image90.png"/><Relationship Id="rId3" Type="http://schemas.openxmlformats.org/officeDocument/2006/relationships/image" Target="../media/image80.png"/><Relationship Id="rId7" Type="http://schemas.openxmlformats.org/officeDocument/2006/relationships/image" Target="../media/image84.png"/><Relationship Id="rId12" Type="http://schemas.openxmlformats.org/officeDocument/2006/relationships/image" Target="../media/image89.png"/><Relationship Id="rId2" Type="http://schemas.openxmlformats.org/officeDocument/2006/relationships/image" Target="../media/image79.png"/><Relationship Id="rId1" Type="http://schemas.openxmlformats.org/officeDocument/2006/relationships/slideLayout" Target="../slideLayouts/slideLayout2.xml"/><Relationship Id="rId6" Type="http://schemas.openxmlformats.org/officeDocument/2006/relationships/image" Target="../media/image83.png"/><Relationship Id="rId11" Type="http://schemas.openxmlformats.org/officeDocument/2006/relationships/image" Target="../media/image88.png"/><Relationship Id="rId5" Type="http://schemas.openxmlformats.org/officeDocument/2006/relationships/image" Target="../media/image82.png"/><Relationship Id="rId10" Type="http://schemas.openxmlformats.org/officeDocument/2006/relationships/image" Target="../media/image87.png"/><Relationship Id="rId4" Type="http://schemas.openxmlformats.org/officeDocument/2006/relationships/image" Target="../media/image81.png"/><Relationship Id="rId9" Type="http://schemas.openxmlformats.org/officeDocument/2006/relationships/image" Target="../media/image86.png"/></Relationships>
</file>

<file path=ppt/slides/_rels/slide28.xml.rels><?xml version="1.0" encoding="UTF-8" standalone="yes"?>
<Relationships xmlns="http://schemas.openxmlformats.org/package/2006/relationships"><Relationship Id="rId8" Type="http://schemas.openxmlformats.org/officeDocument/2006/relationships/image" Target="../media/image96.png"/><Relationship Id="rId3" Type="http://schemas.openxmlformats.org/officeDocument/2006/relationships/image" Target="../media/image92.png"/><Relationship Id="rId7" Type="http://schemas.openxmlformats.org/officeDocument/2006/relationships/image" Target="../media/image90.png"/><Relationship Id="rId2" Type="http://schemas.openxmlformats.org/officeDocument/2006/relationships/image" Target="../media/image91.png"/><Relationship Id="rId1" Type="http://schemas.openxmlformats.org/officeDocument/2006/relationships/slideLayout" Target="../slideLayouts/slideLayout2.xml"/><Relationship Id="rId6" Type="http://schemas.openxmlformats.org/officeDocument/2006/relationships/image" Target="../media/image95.png"/><Relationship Id="rId5" Type="http://schemas.openxmlformats.org/officeDocument/2006/relationships/image" Target="../media/image94.png"/><Relationship Id="rId4" Type="http://schemas.openxmlformats.org/officeDocument/2006/relationships/image" Target="../media/image93.png"/></Relationships>
</file>

<file path=ppt/slides/_rels/slide29.xml.rels><?xml version="1.0" encoding="UTF-8" standalone="yes"?>
<Relationships xmlns="http://schemas.openxmlformats.org/package/2006/relationships"><Relationship Id="rId2" Type="http://schemas.openxmlformats.org/officeDocument/2006/relationships/image" Target="../media/image9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0.xml.rels><?xml version="1.0" encoding="UTF-8" standalone="yes"?>
<Relationships xmlns="http://schemas.openxmlformats.org/package/2006/relationships"><Relationship Id="rId3" Type="http://schemas.openxmlformats.org/officeDocument/2006/relationships/image" Target="../media/image98.png"/><Relationship Id="rId2" Type="http://schemas.openxmlformats.org/officeDocument/2006/relationships/image" Target="../media/image90.png"/><Relationship Id="rId1" Type="http://schemas.openxmlformats.org/officeDocument/2006/relationships/slideLayout" Target="../slideLayouts/slideLayout2.xml"/><Relationship Id="rId5" Type="http://schemas.openxmlformats.org/officeDocument/2006/relationships/image" Target="../media/image100.png"/><Relationship Id="rId4" Type="http://schemas.openxmlformats.org/officeDocument/2006/relationships/image" Target="../media/image99.png"/></Relationships>
</file>

<file path=ppt/slides/_rels/slide31.xml.rels><?xml version="1.0" encoding="UTF-8" standalone="yes"?>
<Relationships xmlns="http://schemas.openxmlformats.org/package/2006/relationships"><Relationship Id="rId8" Type="http://schemas.openxmlformats.org/officeDocument/2006/relationships/image" Target="../media/image106.png"/><Relationship Id="rId3" Type="http://schemas.openxmlformats.org/officeDocument/2006/relationships/image" Target="../media/image102.png"/><Relationship Id="rId7" Type="http://schemas.openxmlformats.org/officeDocument/2006/relationships/image" Target="../media/image105.png"/><Relationship Id="rId12" Type="http://schemas.openxmlformats.org/officeDocument/2006/relationships/image" Target="../media/image110.png"/><Relationship Id="rId2" Type="http://schemas.openxmlformats.org/officeDocument/2006/relationships/image" Target="../media/image101.png"/><Relationship Id="rId1" Type="http://schemas.openxmlformats.org/officeDocument/2006/relationships/slideLayout" Target="../slideLayouts/slideLayout2.xml"/><Relationship Id="rId6" Type="http://schemas.openxmlformats.org/officeDocument/2006/relationships/image" Target="../media/image104.png"/><Relationship Id="rId11" Type="http://schemas.openxmlformats.org/officeDocument/2006/relationships/image" Target="../media/image109.png"/><Relationship Id="rId5" Type="http://schemas.openxmlformats.org/officeDocument/2006/relationships/image" Target="../media/image90.png"/><Relationship Id="rId10" Type="http://schemas.openxmlformats.org/officeDocument/2006/relationships/image" Target="../media/image108.png"/><Relationship Id="rId4" Type="http://schemas.openxmlformats.org/officeDocument/2006/relationships/image" Target="../media/image103.png"/><Relationship Id="rId9" Type="http://schemas.openxmlformats.org/officeDocument/2006/relationships/image" Target="../media/image107.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1569660"/>
          </a:xfrm>
          <a:prstGeom prst="rect">
            <a:avLst/>
          </a:prstGeom>
          <a:noFill/>
        </p:spPr>
        <p:txBody>
          <a:bodyPr wrap="square" rtlCol="1">
            <a:spAutoFit/>
          </a:bodyPr>
          <a:lstStyle/>
          <a:p>
            <a:pPr algn="ctr"/>
            <a:r>
              <a:rPr lang="fa-IR" sz="2000" b="1" dirty="0" smtClean="0">
                <a:solidFill>
                  <a:srgbClr val="FFC000"/>
                </a:solidFill>
                <a:latin typeface="IranNastaliq" pitchFamily="18" charset="0"/>
                <a:cs typeface="+mj-cs"/>
              </a:rPr>
              <a:t>بسم الله الرحمن الرحیم</a:t>
            </a:r>
          </a:p>
          <a:p>
            <a:pPr algn="ctr"/>
            <a:r>
              <a:rPr lang="fa-IR" sz="2000" b="1" dirty="0" smtClean="0">
                <a:solidFill>
                  <a:srgbClr val="FFC000"/>
                </a:solidFill>
                <a:latin typeface="IranNastaliq" pitchFamily="18" charset="0"/>
                <a:cs typeface="+mj-cs"/>
              </a:rPr>
              <a:t>موسسه اموزش عالی هدف</a:t>
            </a:r>
          </a:p>
          <a:p>
            <a:pPr algn="ctr"/>
            <a:r>
              <a:rPr lang="fa-IR" sz="2000" b="1" dirty="0" smtClean="0">
                <a:solidFill>
                  <a:srgbClr val="FFC000"/>
                </a:solidFill>
                <a:latin typeface="IranNastaliq" pitchFamily="18" charset="0"/>
                <a:cs typeface="+mj-cs"/>
              </a:rPr>
              <a:t>واحد ساری </a:t>
            </a:r>
          </a:p>
          <a:p>
            <a:pPr algn="ctr"/>
            <a:endParaRPr lang="fa-IR" dirty="0" smtClean="0">
              <a:solidFill>
                <a:srgbClr val="FFFF00"/>
              </a:solidFill>
            </a:endParaRPr>
          </a:p>
          <a:p>
            <a:endParaRPr lang="fa-IR" dirty="0"/>
          </a:p>
        </p:txBody>
      </p:sp>
      <p:sp>
        <p:nvSpPr>
          <p:cNvPr id="6" name="TextBox 5"/>
          <p:cNvSpPr txBox="1"/>
          <p:nvPr/>
        </p:nvSpPr>
        <p:spPr>
          <a:xfrm>
            <a:off x="0" y="1219200"/>
            <a:ext cx="9144000" cy="2185214"/>
          </a:xfrm>
          <a:prstGeom prst="rect">
            <a:avLst/>
          </a:prstGeom>
          <a:noFill/>
        </p:spPr>
        <p:txBody>
          <a:bodyPr wrap="square" rtlCol="1">
            <a:spAutoFit/>
            <a:scene3d>
              <a:camera prst="orthographicFront"/>
              <a:lightRig rig="balanced" dir="t">
                <a:rot lat="0" lon="0" rev="2100000"/>
              </a:lightRig>
            </a:scene3d>
            <a:sp3d extrusionH="57150" prstMaterial="metal">
              <a:bevelT w="38100" h="25400"/>
              <a:contourClr>
                <a:schemeClr val="bg2"/>
              </a:contourClr>
            </a:sp3d>
          </a:bodyPr>
          <a:lstStyle/>
          <a:p>
            <a:pPr algn="ctr"/>
            <a:r>
              <a:rPr lang="fa-IR" sz="2000" b="1" i="1" dirty="0" smtClean="0">
                <a:ln w="50800"/>
                <a:solidFill>
                  <a:schemeClr val="bg1">
                    <a:shade val="50000"/>
                  </a:schemeClr>
                </a:solidFill>
              </a:rPr>
              <a:t>موضوع :</a:t>
            </a:r>
          </a:p>
          <a:p>
            <a:pPr algn="ctr"/>
            <a:endParaRPr lang="fa-IR" sz="2000" b="1" i="1" dirty="0" smtClean="0">
              <a:ln w="50800"/>
              <a:solidFill>
                <a:schemeClr val="bg1">
                  <a:shade val="50000"/>
                </a:schemeClr>
              </a:solidFill>
            </a:endParaRPr>
          </a:p>
          <a:p>
            <a:pPr algn="ctr"/>
            <a:r>
              <a:rPr lang="fa-IR" sz="4800" b="1" dirty="0" smtClean="0">
                <a:ln w="18000">
                  <a:solidFill>
                    <a:srgbClr val="C00000"/>
                  </a:solidFill>
                  <a:prstDash val="solid"/>
                  <a:miter lim="800000"/>
                </a:ln>
                <a:solidFill>
                  <a:srgbClr val="FFFF00"/>
                </a:solidFill>
                <a:effectLst>
                  <a:outerShdw blurRad="25500" dist="23000" dir="7020000" algn="tl">
                    <a:srgbClr val="000000">
                      <a:alpha val="50000"/>
                    </a:srgbClr>
                  </a:outerShdw>
                </a:effectLst>
              </a:rPr>
              <a:t>مطالعه جنس هسته و تاثیر آن روی تلفات ترانسفورماتور </a:t>
            </a:r>
          </a:p>
        </p:txBody>
      </p:sp>
      <p:sp>
        <p:nvSpPr>
          <p:cNvPr id="8" name="TextBox 7"/>
          <p:cNvSpPr txBox="1"/>
          <p:nvPr/>
        </p:nvSpPr>
        <p:spPr>
          <a:xfrm>
            <a:off x="0" y="3657600"/>
            <a:ext cx="9144000" cy="400110"/>
          </a:xfrm>
          <a:prstGeom prst="rect">
            <a:avLst/>
          </a:prstGeom>
          <a:noFill/>
        </p:spPr>
        <p:txBody>
          <a:bodyPr wrap="square" rtlCol="1">
            <a:spAutoFit/>
          </a:bodyPr>
          <a:lstStyle/>
          <a:p>
            <a:pPr algn="ctr"/>
            <a:r>
              <a:rPr lang="fa-IR" sz="2000" b="1" i="1" dirty="0" smtClean="0"/>
              <a:t>استاد ...................................................................................................... اقای یزدانی </a:t>
            </a:r>
            <a:endParaRPr lang="fa-IR" sz="2000" b="1" i="1" dirty="0"/>
          </a:p>
        </p:txBody>
      </p:sp>
      <p:sp>
        <p:nvSpPr>
          <p:cNvPr id="9" name="TextBox 8"/>
          <p:cNvSpPr txBox="1"/>
          <p:nvPr/>
        </p:nvSpPr>
        <p:spPr>
          <a:xfrm>
            <a:off x="0" y="5029200"/>
            <a:ext cx="9144000" cy="1200329"/>
          </a:xfrm>
          <a:prstGeom prst="rect">
            <a:avLst/>
          </a:prstGeom>
          <a:noFill/>
        </p:spPr>
        <p:txBody>
          <a:bodyPr wrap="square" rtlCol="1">
            <a:spAutoFit/>
          </a:bodyPr>
          <a:lstStyle/>
          <a:p>
            <a:pPr algn="ctr"/>
            <a:r>
              <a:rPr lang="fa-IR" b="1" dirty="0" smtClean="0">
                <a:ln w="17780" cmpd="sng">
                  <a:solidFill>
                    <a:schemeClr val="bg1">
                      <a:lumMod val="95000"/>
                      <a:lumOff val="5000"/>
                    </a:schemeClr>
                  </a:solidFill>
                  <a:prstDash val="solid"/>
                  <a:miter lim="800000"/>
                </a:ln>
                <a:solidFill>
                  <a:srgbClr val="FF0000"/>
                </a:solidFill>
                <a:effectLst>
                  <a:outerShdw blurRad="50800" algn="tl" rotWithShape="0">
                    <a:srgbClr val="000000"/>
                  </a:outerShdw>
                </a:effectLst>
              </a:rPr>
              <a:t>رشته تحصیلی :</a:t>
            </a:r>
          </a:p>
          <a:p>
            <a:pPr algn="ctr"/>
            <a:r>
              <a:rPr lang="fa-IR" b="1" dirty="0" smtClean="0">
                <a:ln w="17780" cmpd="sng">
                  <a:solidFill>
                    <a:schemeClr val="bg1">
                      <a:lumMod val="95000"/>
                      <a:lumOff val="5000"/>
                    </a:schemeClr>
                  </a:solidFill>
                  <a:prstDash val="solid"/>
                  <a:miter lim="800000"/>
                </a:ln>
                <a:solidFill>
                  <a:srgbClr val="FF0000"/>
                </a:solidFill>
                <a:effectLst>
                  <a:outerShdw blurRad="50800" algn="tl" rotWithShape="0">
                    <a:srgbClr val="000000"/>
                  </a:outerShdw>
                </a:effectLst>
              </a:rPr>
              <a:t>برق قدرت</a:t>
            </a:r>
          </a:p>
          <a:p>
            <a:pPr algn="ctr"/>
            <a:endParaRPr lang="fa-IR" b="1" dirty="0">
              <a:ln w="17780" cmpd="sng">
                <a:solidFill>
                  <a:schemeClr val="bg1">
                    <a:lumMod val="95000"/>
                    <a:lumOff val="5000"/>
                  </a:schemeClr>
                </a:solidFill>
                <a:prstDash val="solid"/>
                <a:miter lim="800000"/>
              </a:ln>
              <a:solidFill>
                <a:srgbClr val="FF0000"/>
              </a:solidFill>
              <a:effectLst>
                <a:outerShdw blurRad="50800" algn="tl" rotWithShape="0">
                  <a:srgbClr val="000000"/>
                </a:outerShdw>
              </a:effectLst>
            </a:endParaRPr>
          </a:p>
          <a:p>
            <a:pPr algn="ctr"/>
            <a:r>
              <a:rPr lang="fa-IR" b="1" dirty="0" smtClean="0">
                <a:ln w="17780" cmpd="sng">
                  <a:solidFill>
                    <a:schemeClr val="bg1">
                      <a:lumMod val="95000"/>
                      <a:lumOff val="5000"/>
                    </a:schemeClr>
                  </a:solidFill>
                  <a:prstDash val="solid"/>
                  <a:miter lim="800000"/>
                </a:ln>
                <a:solidFill>
                  <a:srgbClr val="FF0000"/>
                </a:solidFill>
                <a:effectLst>
                  <a:outerShdw blurRad="50800" algn="tl" rotWithShape="0">
                    <a:srgbClr val="000000"/>
                  </a:outerShdw>
                </a:effectLst>
              </a:rPr>
              <a:t>پاییز </a:t>
            </a:r>
            <a:r>
              <a:rPr lang="fa-IR" b="1" dirty="0" smtClean="0">
                <a:ln w="17780" cmpd="sng">
                  <a:solidFill>
                    <a:schemeClr val="bg1">
                      <a:lumMod val="95000"/>
                      <a:lumOff val="5000"/>
                    </a:schemeClr>
                  </a:solidFill>
                  <a:prstDash val="solid"/>
                  <a:miter lim="800000"/>
                </a:ln>
                <a:solidFill>
                  <a:srgbClr val="FF0000"/>
                </a:solidFill>
                <a:effectLst>
                  <a:outerShdw blurRad="50800" algn="tl" rotWithShape="0">
                    <a:srgbClr val="000000"/>
                  </a:outerShdw>
                </a:effectLst>
                <a:cs typeface="+mj-cs"/>
              </a:rPr>
              <a:t>90</a:t>
            </a:r>
            <a:endParaRPr lang="fa-IR" b="1" dirty="0">
              <a:ln w="17780" cmpd="sng">
                <a:solidFill>
                  <a:schemeClr val="bg1">
                    <a:lumMod val="95000"/>
                    <a:lumOff val="5000"/>
                  </a:schemeClr>
                </a:solidFill>
                <a:prstDash val="solid"/>
                <a:miter lim="800000"/>
              </a:ln>
              <a:solidFill>
                <a:srgbClr val="FF0000"/>
              </a:solidFill>
              <a:effectLst>
                <a:outerShdw blurRad="50800" algn="tl" rotWithShape="0">
                  <a:srgbClr val="000000"/>
                </a:outerShdw>
              </a:effectLst>
              <a:cs typeface="+mj-cs"/>
            </a:endParaRPr>
          </a:p>
        </p:txBody>
      </p:sp>
      <p:sp>
        <p:nvSpPr>
          <p:cNvPr id="7" name="Subtitle 2"/>
          <p:cNvSpPr>
            <a:spLocks noGrp="1"/>
          </p:cNvSpPr>
          <p:nvPr>
            <p:ph type="subTitle" idx="1"/>
          </p:nvPr>
        </p:nvSpPr>
        <p:spPr>
          <a:xfrm>
            <a:off x="0" y="6400800"/>
            <a:ext cx="3352800" cy="457200"/>
          </a:xfrm>
        </p:spPr>
        <p:txBody>
          <a:bodyPr>
            <a:normAutofit fontScale="62500" lnSpcReduction="20000"/>
          </a:bodyPr>
          <a:lstStyle/>
          <a:p>
            <a:pPr algn="l"/>
            <a:r>
              <a:rPr lang="en-US" sz="4400" b="1" dirty="0"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9144000" cy="2677656"/>
          </a:xfrm>
          <a:prstGeom prst="rect">
            <a:avLst/>
          </a:prstGeom>
        </p:spPr>
        <p:txBody>
          <a:bodyPr wrap="square">
            <a:spAutoFit/>
          </a:bodyPr>
          <a:lstStyle/>
          <a:p>
            <a:r>
              <a:rPr lang="fa-IR" sz="2400" b="1" dirty="0" smtClean="0">
                <a:solidFill>
                  <a:srgbClr val="FF0000"/>
                </a:solidFill>
                <a:cs typeface="+mj-cs"/>
              </a:rPr>
              <a:t>3- مقاطع </a:t>
            </a:r>
            <a:r>
              <a:rPr lang="en-US" sz="2400" b="1" dirty="0" smtClean="0">
                <a:solidFill>
                  <a:srgbClr val="FF0000"/>
                </a:solidFill>
                <a:cs typeface="+mj-cs"/>
              </a:rPr>
              <a:t> EE </a:t>
            </a:r>
            <a:r>
              <a:rPr lang="fa-IR" sz="2400" b="1" dirty="0" smtClean="0">
                <a:solidFill>
                  <a:srgbClr val="FF0000"/>
                </a:solidFill>
                <a:cs typeface="+mj-cs"/>
              </a:rPr>
              <a:t>=</a:t>
            </a:r>
          </a:p>
          <a:p>
            <a:endParaRPr lang="fa-IR" sz="2400" b="1" dirty="0" smtClean="0">
              <a:solidFill>
                <a:srgbClr val="FF0000"/>
              </a:solidFill>
              <a:cs typeface="+mj-cs"/>
            </a:endParaRPr>
          </a:p>
          <a:p>
            <a:pPr>
              <a:lnSpc>
                <a:spcPct val="150000"/>
              </a:lnSpc>
            </a:pPr>
            <a:r>
              <a:rPr lang="fa-IR" sz="2000" b="1" dirty="0" smtClean="0">
                <a:cs typeface="+mj-cs"/>
              </a:rPr>
              <a:t>ورق نوع </a:t>
            </a:r>
            <a:r>
              <a:rPr lang="en-US" sz="2000" b="1" dirty="0" smtClean="0">
                <a:cs typeface="+mj-cs"/>
              </a:rPr>
              <a:t>EE </a:t>
            </a:r>
            <a:r>
              <a:rPr lang="fa-IR" sz="2000" b="1" dirty="0" smtClean="0">
                <a:cs typeface="+mj-cs"/>
              </a:rPr>
              <a:t> مانند ورق نوع</a:t>
            </a:r>
            <a:r>
              <a:rPr lang="en-US" sz="2000" b="1" dirty="0" smtClean="0">
                <a:cs typeface="+mj-cs"/>
              </a:rPr>
              <a:t> EI  </a:t>
            </a:r>
            <a:r>
              <a:rPr lang="fa-IR" sz="2000" b="1" dirty="0" smtClean="0">
                <a:cs typeface="+mj-cs"/>
              </a:rPr>
              <a:t>در داخل قرقره بوبین قرار می گیرد . این ورق ها دارای دو </a:t>
            </a:r>
            <a:r>
              <a:rPr lang="en-US" sz="2000" b="1" dirty="0" smtClean="0"/>
              <a:t>E</a:t>
            </a:r>
            <a:r>
              <a:rPr lang="fa-IR" sz="2000" b="1" dirty="0" smtClean="0"/>
              <a:t> </a:t>
            </a:r>
            <a:r>
              <a:rPr lang="fa-IR" sz="2000" b="1" dirty="0" smtClean="0">
                <a:cs typeface="+mj-cs"/>
              </a:rPr>
              <a:t>یکی  </a:t>
            </a:r>
            <a:r>
              <a:rPr lang="en-US" sz="2000" b="1" dirty="0" smtClean="0"/>
              <a:t>E</a:t>
            </a:r>
            <a:r>
              <a:rPr lang="fa-IR" sz="2000" b="1" dirty="0" smtClean="0">
                <a:cs typeface="+mj-cs"/>
              </a:rPr>
              <a:t> کامل و دیگری </a:t>
            </a:r>
            <a:r>
              <a:rPr lang="en-US" sz="2000" b="1" dirty="0" smtClean="0"/>
              <a:t>E</a:t>
            </a:r>
            <a:r>
              <a:rPr lang="fa-IR" sz="2000" b="1" dirty="0" smtClean="0"/>
              <a:t> </a:t>
            </a:r>
            <a:r>
              <a:rPr lang="fa-IR" sz="2000" b="1" dirty="0" smtClean="0">
                <a:cs typeface="+mj-cs"/>
              </a:rPr>
              <a:t> ناقص است . ( پایه های  </a:t>
            </a:r>
            <a:r>
              <a:rPr lang="en-US" sz="2000" b="1" dirty="0" smtClean="0"/>
              <a:t>E</a:t>
            </a:r>
            <a:r>
              <a:rPr lang="fa-IR" sz="2000" b="1" dirty="0" smtClean="0">
                <a:cs typeface="+mj-cs"/>
              </a:rPr>
              <a:t> ناقص کوتاه است . ) </a:t>
            </a:r>
          </a:p>
          <a:p>
            <a:pPr>
              <a:lnSpc>
                <a:spcPct val="150000"/>
              </a:lnSpc>
            </a:pPr>
            <a:r>
              <a:rPr lang="fa-IR" sz="2000" b="1" dirty="0" smtClean="0">
                <a:cs typeface="+mj-cs"/>
              </a:rPr>
              <a:t>بوبین های اولیه و ثانویه روی هسته ی وسط پیچیده می شوند .</a:t>
            </a:r>
          </a:p>
          <a:p>
            <a:pPr>
              <a:lnSpc>
                <a:spcPct val="150000"/>
              </a:lnSpc>
            </a:pPr>
            <a:r>
              <a:rPr lang="fa-IR" sz="2000" b="1" dirty="0" smtClean="0">
                <a:cs typeface="+mj-cs"/>
              </a:rPr>
              <a:t>محاسبات این مدل هسته نیز مانند هسته مدل </a:t>
            </a:r>
            <a:r>
              <a:rPr lang="en-US" sz="2000" dirty="0" smtClean="0"/>
              <a:t>EI</a:t>
            </a:r>
            <a:r>
              <a:rPr lang="fa-IR" sz="2000" b="1" dirty="0" smtClean="0">
                <a:cs typeface="+mj-cs"/>
              </a:rPr>
              <a:t> است.  </a:t>
            </a:r>
          </a:p>
        </p:txBody>
      </p:sp>
      <p:sp>
        <p:nvSpPr>
          <p:cNvPr id="6" name="Freeform 5"/>
          <p:cNvSpPr/>
          <p:nvPr/>
        </p:nvSpPr>
        <p:spPr>
          <a:xfrm>
            <a:off x="1143000" y="2667000"/>
            <a:ext cx="1981201" cy="3657601"/>
          </a:xfrm>
          <a:custGeom>
            <a:avLst/>
            <a:gdLst>
              <a:gd name="connsiteX0" fmla="*/ 0 w 1246909"/>
              <a:gd name="connsiteY0" fmla="*/ 0 h 1923803"/>
              <a:gd name="connsiteX1" fmla="*/ 1235034 w 1246909"/>
              <a:gd name="connsiteY1" fmla="*/ 0 h 1923803"/>
              <a:gd name="connsiteX2" fmla="*/ 1235034 w 1246909"/>
              <a:gd name="connsiteY2" fmla="*/ 403761 h 1923803"/>
              <a:gd name="connsiteX3" fmla="*/ 486889 w 1246909"/>
              <a:gd name="connsiteY3" fmla="*/ 403761 h 1923803"/>
              <a:gd name="connsiteX4" fmla="*/ 486889 w 1246909"/>
              <a:gd name="connsiteY4" fmla="*/ 712520 h 1923803"/>
              <a:gd name="connsiteX5" fmla="*/ 1246909 w 1246909"/>
              <a:gd name="connsiteY5" fmla="*/ 712520 h 1923803"/>
              <a:gd name="connsiteX6" fmla="*/ 1246909 w 1246909"/>
              <a:gd name="connsiteY6" fmla="*/ 1246909 h 1923803"/>
              <a:gd name="connsiteX7" fmla="*/ 486889 w 1246909"/>
              <a:gd name="connsiteY7" fmla="*/ 1246909 h 1923803"/>
              <a:gd name="connsiteX8" fmla="*/ 486889 w 1246909"/>
              <a:gd name="connsiteY8" fmla="*/ 1531917 h 1923803"/>
              <a:gd name="connsiteX9" fmla="*/ 1235034 w 1246909"/>
              <a:gd name="connsiteY9" fmla="*/ 1531917 h 1923803"/>
              <a:gd name="connsiteX10" fmla="*/ 1246909 w 1246909"/>
              <a:gd name="connsiteY10" fmla="*/ 1923803 h 1923803"/>
              <a:gd name="connsiteX11" fmla="*/ 0 w 1246909"/>
              <a:gd name="connsiteY11" fmla="*/ 1923803 h 1923803"/>
              <a:gd name="connsiteX12" fmla="*/ 0 w 1246909"/>
              <a:gd name="connsiteY12" fmla="*/ 0 h 192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46909" h="1923803">
                <a:moveTo>
                  <a:pt x="0" y="0"/>
                </a:moveTo>
                <a:lnTo>
                  <a:pt x="1235034" y="0"/>
                </a:lnTo>
                <a:lnTo>
                  <a:pt x="1235034" y="403761"/>
                </a:lnTo>
                <a:lnTo>
                  <a:pt x="486889" y="403761"/>
                </a:lnTo>
                <a:lnTo>
                  <a:pt x="486889" y="712520"/>
                </a:lnTo>
                <a:lnTo>
                  <a:pt x="1246909" y="712520"/>
                </a:lnTo>
                <a:lnTo>
                  <a:pt x="1246909" y="1246909"/>
                </a:lnTo>
                <a:lnTo>
                  <a:pt x="486889" y="1246909"/>
                </a:lnTo>
                <a:lnTo>
                  <a:pt x="486889" y="1531917"/>
                </a:lnTo>
                <a:lnTo>
                  <a:pt x="1235034" y="1531917"/>
                </a:lnTo>
                <a:lnTo>
                  <a:pt x="1246909" y="1923803"/>
                </a:lnTo>
                <a:lnTo>
                  <a:pt x="0" y="1923803"/>
                </a:lnTo>
                <a:cubicBezTo>
                  <a:pt x="3959" y="1286494"/>
                  <a:pt x="7917" y="649185"/>
                  <a:pt x="0" y="0"/>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Freeform 7"/>
          <p:cNvSpPr/>
          <p:nvPr/>
        </p:nvSpPr>
        <p:spPr>
          <a:xfrm>
            <a:off x="3200400" y="2667000"/>
            <a:ext cx="1116281" cy="3657600"/>
          </a:xfrm>
          <a:custGeom>
            <a:avLst/>
            <a:gdLst>
              <a:gd name="connsiteX0" fmla="*/ 23751 w 1116281"/>
              <a:gd name="connsiteY0" fmla="*/ 1341912 h 3657600"/>
              <a:gd name="connsiteX1" fmla="*/ 23751 w 1116281"/>
              <a:gd name="connsiteY1" fmla="*/ 2375065 h 3657600"/>
              <a:gd name="connsiteX2" fmla="*/ 676894 w 1116281"/>
              <a:gd name="connsiteY2" fmla="*/ 2375065 h 3657600"/>
              <a:gd name="connsiteX3" fmla="*/ 676894 w 1116281"/>
              <a:gd name="connsiteY3" fmla="*/ 2921330 h 3657600"/>
              <a:gd name="connsiteX4" fmla="*/ 11875 w 1116281"/>
              <a:gd name="connsiteY4" fmla="*/ 2921330 h 3657600"/>
              <a:gd name="connsiteX5" fmla="*/ 11875 w 1116281"/>
              <a:gd name="connsiteY5" fmla="*/ 3657600 h 3657600"/>
              <a:gd name="connsiteX6" fmla="*/ 1116281 w 1116281"/>
              <a:gd name="connsiteY6" fmla="*/ 3657600 h 3657600"/>
              <a:gd name="connsiteX7" fmla="*/ 1116281 w 1116281"/>
              <a:gd name="connsiteY7" fmla="*/ 0 h 3657600"/>
              <a:gd name="connsiteX8" fmla="*/ 0 w 1116281"/>
              <a:gd name="connsiteY8" fmla="*/ 0 h 3657600"/>
              <a:gd name="connsiteX9" fmla="*/ 0 w 1116281"/>
              <a:gd name="connsiteY9" fmla="*/ 760021 h 3657600"/>
              <a:gd name="connsiteX10" fmla="*/ 700644 w 1116281"/>
              <a:gd name="connsiteY10" fmla="*/ 760021 h 3657600"/>
              <a:gd name="connsiteX11" fmla="*/ 700644 w 1116281"/>
              <a:gd name="connsiteY11" fmla="*/ 1282535 h 3657600"/>
              <a:gd name="connsiteX12" fmla="*/ 23751 w 1116281"/>
              <a:gd name="connsiteY12" fmla="*/ 1282535 h 3657600"/>
              <a:gd name="connsiteX13" fmla="*/ 23751 w 1116281"/>
              <a:gd name="connsiteY13" fmla="*/ 1436914 h 3657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16281" h="3657600">
                <a:moveTo>
                  <a:pt x="23751" y="1341912"/>
                </a:moveTo>
                <a:lnTo>
                  <a:pt x="23751" y="2375065"/>
                </a:lnTo>
                <a:lnTo>
                  <a:pt x="676894" y="2375065"/>
                </a:lnTo>
                <a:lnTo>
                  <a:pt x="676894" y="2921330"/>
                </a:lnTo>
                <a:lnTo>
                  <a:pt x="11875" y="2921330"/>
                </a:lnTo>
                <a:lnTo>
                  <a:pt x="11875" y="3657600"/>
                </a:lnTo>
                <a:lnTo>
                  <a:pt x="1116281" y="3657600"/>
                </a:lnTo>
                <a:lnTo>
                  <a:pt x="1116281" y="0"/>
                </a:lnTo>
                <a:lnTo>
                  <a:pt x="0" y="0"/>
                </a:lnTo>
                <a:lnTo>
                  <a:pt x="0" y="760021"/>
                </a:lnTo>
                <a:lnTo>
                  <a:pt x="700644" y="760021"/>
                </a:lnTo>
                <a:lnTo>
                  <a:pt x="700644" y="1282535"/>
                </a:lnTo>
                <a:lnTo>
                  <a:pt x="23751" y="1282535"/>
                </a:lnTo>
                <a:lnTo>
                  <a:pt x="23751" y="1436914"/>
                </a:ln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5"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pull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62000"/>
            <a:ext cx="9144000" cy="1323439"/>
          </a:xfrm>
          <a:prstGeom prst="rect">
            <a:avLst/>
          </a:prstGeom>
        </p:spPr>
        <p:txBody>
          <a:bodyPr wrap="square">
            <a:spAutoFit/>
          </a:bodyPr>
          <a:lstStyle/>
          <a:p>
            <a:r>
              <a:rPr lang="fa-IR" sz="2800" b="1" dirty="0" smtClean="0">
                <a:solidFill>
                  <a:srgbClr val="FF0000"/>
                </a:solidFill>
                <a:cs typeface="+mj-cs"/>
              </a:rPr>
              <a:t>1- مقاطع </a:t>
            </a:r>
            <a:r>
              <a:rPr lang="en-US" sz="2800" b="1" dirty="0" smtClean="0">
                <a:solidFill>
                  <a:srgbClr val="FF0000"/>
                </a:solidFill>
                <a:cs typeface="+mj-cs"/>
              </a:rPr>
              <a:t>M</a:t>
            </a:r>
            <a:r>
              <a:rPr lang="fa-IR" sz="2800" b="1" dirty="0" smtClean="0">
                <a:solidFill>
                  <a:srgbClr val="FF0000"/>
                </a:solidFill>
                <a:cs typeface="+mj-cs"/>
              </a:rPr>
              <a:t> </a:t>
            </a:r>
          </a:p>
          <a:p>
            <a:endParaRPr lang="fa-IR" sz="2800" b="1" dirty="0" smtClean="0">
              <a:solidFill>
                <a:srgbClr val="FF0000"/>
              </a:solidFill>
              <a:cs typeface="+mj-cs"/>
            </a:endParaRPr>
          </a:p>
          <a:p>
            <a:r>
              <a:rPr lang="fa-IR" sz="2400" b="1" dirty="0" smtClean="0">
                <a:cs typeface="+mj-cs"/>
              </a:rPr>
              <a:t>این ورق یک پارچه است . و سیم پیچ ها بطور متحدالمحور روی هسته ی میانی پیچیده می شوند . </a:t>
            </a:r>
            <a:endParaRPr lang="en-US" sz="2400" b="1" dirty="0" smtClean="0">
              <a:cs typeface="+mj-cs"/>
            </a:endParaRPr>
          </a:p>
        </p:txBody>
      </p:sp>
      <p:sp>
        <p:nvSpPr>
          <p:cNvPr id="4" name="Rounded Rectangle 3"/>
          <p:cNvSpPr/>
          <p:nvPr/>
        </p:nvSpPr>
        <p:spPr>
          <a:xfrm>
            <a:off x="2819400" y="2971800"/>
            <a:ext cx="3886200" cy="30480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Freeform 4"/>
          <p:cNvSpPr/>
          <p:nvPr/>
        </p:nvSpPr>
        <p:spPr>
          <a:xfrm>
            <a:off x="3276600" y="3429000"/>
            <a:ext cx="2971800" cy="2133600"/>
          </a:xfrm>
          <a:custGeom>
            <a:avLst/>
            <a:gdLst>
              <a:gd name="connsiteX0" fmla="*/ 0 w 1009402"/>
              <a:gd name="connsiteY0" fmla="*/ 0 h 629392"/>
              <a:gd name="connsiteX1" fmla="*/ 1009402 w 1009402"/>
              <a:gd name="connsiteY1" fmla="*/ 0 h 629392"/>
              <a:gd name="connsiteX2" fmla="*/ 1009402 w 1009402"/>
              <a:gd name="connsiteY2" fmla="*/ 629392 h 629392"/>
              <a:gd name="connsiteX3" fmla="*/ 700644 w 1009402"/>
              <a:gd name="connsiteY3" fmla="*/ 629392 h 629392"/>
              <a:gd name="connsiteX4" fmla="*/ 700644 w 1009402"/>
              <a:gd name="connsiteY4" fmla="*/ 95002 h 629392"/>
              <a:gd name="connsiteX5" fmla="*/ 296883 w 1009402"/>
              <a:gd name="connsiteY5" fmla="*/ 95002 h 629392"/>
              <a:gd name="connsiteX6" fmla="*/ 296883 w 1009402"/>
              <a:gd name="connsiteY6" fmla="*/ 629392 h 629392"/>
              <a:gd name="connsiteX7" fmla="*/ 0 w 1009402"/>
              <a:gd name="connsiteY7" fmla="*/ 629392 h 629392"/>
              <a:gd name="connsiteX8" fmla="*/ 0 w 1009402"/>
              <a:gd name="connsiteY8" fmla="*/ 0 h 629392"/>
              <a:gd name="connsiteX0" fmla="*/ 0 w 1009402"/>
              <a:gd name="connsiteY0" fmla="*/ 0 h 629392"/>
              <a:gd name="connsiteX1" fmla="*/ 1009402 w 1009402"/>
              <a:gd name="connsiteY1" fmla="*/ 0 h 629392"/>
              <a:gd name="connsiteX2" fmla="*/ 1009402 w 1009402"/>
              <a:gd name="connsiteY2" fmla="*/ 629392 h 629392"/>
              <a:gd name="connsiteX3" fmla="*/ 700644 w 1009402"/>
              <a:gd name="connsiteY3" fmla="*/ 629392 h 629392"/>
              <a:gd name="connsiteX4" fmla="*/ 700644 w 1009402"/>
              <a:gd name="connsiteY4" fmla="*/ 95002 h 629392"/>
              <a:gd name="connsiteX5" fmla="*/ 296883 w 1009402"/>
              <a:gd name="connsiteY5" fmla="*/ 95002 h 629392"/>
              <a:gd name="connsiteX6" fmla="*/ 289073 w 1009402"/>
              <a:gd name="connsiteY6" fmla="*/ 28025 h 629392"/>
              <a:gd name="connsiteX7" fmla="*/ 296883 w 1009402"/>
              <a:gd name="connsiteY7" fmla="*/ 629392 h 629392"/>
              <a:gd name="connsiteX8" fmla="*/ 0 w 1009402"/>
              <a:gd name="connsiteY8" fmla="*/ 629392 h 629392"/>
              <a:gd name="connsiteX9" fmla="*/ 0 w 1009402"/>
              <a:gd name="connsiteY9" fmla="*/ 0 h 629392"/>
              <a:gd name="connsiteX0" fmla="*/ 0 w 1009402"/>
              <a:gd name="connsiteY0" fmla="*/ 0 h 629392"/>
              <a:gd name="connsiteX1" fmla="*/ 1009402 w 1009402"/>
              <a:gd name="connsiteY1" fmla="*/ 0 h 629392"/>
              <a:gd name="connsiteX2" fmla="*/ 1009402 w 1009402"/>
              <a:gd name="connsiteY2" fmla="*/ 629392 h 629392"/>
              <a:gd name="connsiteX3" fmla="*/ 700644 w 1009402"/>
              <a:gd name="connsiteY3" fmla="*/ 629392 h 629392"/>
              <a:gd name="connsiteX4" fmla="*/ 700644 w 1009402"/>
              <a:gd name="connsiteY4" fmla="*/ 95002 h 629392"/>
              <a:gd name="connsiteX5" fmla="*/ 700497 w 1009402"/>
              <a:gd name="connsiteY5" fmla="*/ 28025 h 629392"/>
              <a:gd name="connsiteX6" fmla="*/ 296883 w 1009402"/>
              <a:gd name="connsiteY6" fmla="*/ 95002 h 629392"/>
              <a:gd name="connsiteX7" fmla="*/ 289073 w 1009402"/>
              <a:gd name="connsiteY7" fmla="*/ 28025 h 629392"/>
              <a:gd name="connsiteX8" fmla="*/ 296883 w 1009402"/>
              <a:gd name="connsiteY8" fmla="*/ 629392 h 629392"/>
              <a:gd name="connsiteX9" fmla="*/ 0 w 1009402"/>
              <a:gd name="connsiteY9" fmla="*/ 629392 h 629392"/>
              <a:gd name="connsiteX10" fmla="*/ 0 w 1009402"/>
              <a:gd name="connsiteY10" fmla="*/ 0 h 629392"/>
              <a:gd name="connsiteX0" fmla="*/ 0 w 1009402"/>
              <a:gd name="connsiteY0" fmla="*/ 0 h 629392"/>
              <a:gd name="connsiteX1" fmla="*/ 1009402 w 1009402"/>
              <a:gd name="connsiteY1" fmla="*/ 0 h 629392"/>
              <a:gd name="connsiteX2" fmla="*/ 1009402 w 1009402"/>
              <a:gd name="connsiteY2" fmla="*/ 629392 h 629392"/>
              <a:gd name="connsiteX3" fmla="*/ 700644 w 1009402"/>
              <a:gd name="connsiteY3" fmla="*/ 629392 h 629392"/>
              <a:gd name="connsiteX4" fmla="*/ 700644 w 1009402"/>
              <a:gd name="connsiteY4" fmla="*/ 95002 h 629392"/>
              <a:gd name="connsiteX5" fmla="*/ 700497 w 1009402"/>
              <a:gd name="connsiteY5" fmla="*/ 28025 h 629392"/>
              <a:gd name="connsiteX6" fmla="*/ 296883 w 1009402"/>
              <a:gd name="connsiteY6" fmla="*/ 95002 h 629392"/>
              <a:gd name="connsiteX7" fmla="*/ 289073 w 1009402"/>
              <a:gd name="connsiteY7" fmla="*/ 28025 h 629392"/>
              <a:gd name="connsiteX8" fmla="*/ 297140 w 1009402"/>
              <a:gd name="connsiteY8" fmla="*/ 31528 h 629392"/>
              <a:gd name="connsiteX9" fmla="*/ 296883 w 1009402"/>
              <a:gd name="connsiteY9" fmla="*/ 629392 h 629392"/>
              <a:gd name="connsiteX10" fmla="*/ 0 w 1009402"/>
              <a:gd name="connsiteY10" fmla="*/ 629392 h 629392"/>
              <a:gd name="connsiteX11" fmla="*/ 0 w 1009402"/>
              <a:gd name="connsiteY11" fmla="*/ 0 h 629392"/>
              <a:gd name="connsiteX0" fmla="*/ 0 w 1009402"/>
              <a:gd name="connsiteY0" fmla="*/ 0 h 629392"/>
              <a:gd name="connsiteX1" fmla="*/ 1009402 w 1009402"/>
              <a:gd name="connsiteY1" fmla="*/ 0 h 629392"/>
              <a:gd name="connsiteX2" fmla="*/ 1009402 w 1009402"/>
              <a:gd name="connsiteY2" fmla="*/ 629392 h 629392"/>
              <a:gd name="connsiteX3" fmla="*/ 700644 w 1009402"/>
              <a:gd name="connsiteY3" fmla="*/ 629392 h 629392"/>
              <a:gd name="connsiteX4" fmla="*/ 700644 w 1009402"/>
              <a:gd name="connsiteY4" fmla="*/ 95002 h 629392"/>
              <a:gd name="connsiteX5" fmla="*/ 700497 w 1009402"/>
              <a:gd name="connsiteY5" fmla="*/ 28025 h 629392"/>
              <a:gd name="connsiteX6" fmla="*/ 292098 w 1009402"/>
              <a:gd name="connsiteY6" fmla="*/ 32988 h 629392"/>
              <a:gd name="connsiteX7" fmla="*/ 296883 w 1009402"/>
              <a:gd name="connsiteY7" fmla="*/ 95002 h 629392"/>
              <a:gd name="connsiteX8" fmla="*/ 289073 w 1009402"/>
              <a:gd name="connsiteY8" fmla="*/ 28025 h 629392"/>
              <a:gd name="connsiteX9" fmla="*/ 297140 w 1009402"/>
              <a:gd name="connsiteY9" fmla="*/ 31528 h 629392"/>
              <a:gd name="connsiteX10" fmla="*/ 296883 w 1009402"/>
              <a:gd name="connsiteY10" fmla="*/ 629392 h 629392"/>
              <a:gd name="connsiteX11" fmla="*/ 0 w 1009402"/>
              <a:gd name="connsiteY11" fmla="*/ 629392 h 629392"/>
              <a:gd name="connsiteX12" fmla="*/ 0 w 1009402"/>
              <a:gd name="connsiteY12" fmla="*/ 0 h 62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09402" h="629392">
                <a:moveTo>
                  <a:pt x="0" y="0"/>
                </a:moveTo>
                <a:lnTo>
                  <a:pt x="1009402" y="0"/>
                </a:lnTo>
                <a:lnTo>
                  <a:pt x="1009402" y="629392"/>
                </a:lnTo>
                <a:lnTo>
                  <a:pt x="700644" y="629392"/>
                </a:lnTo>
                <a:lnTo>
                  <a:pt x="700644" y="95002"/>
                </a:lnTo>
                <a:lnTo>
                  <a:pt x="700497" y="28025"/>
                </a:lnTo>
                <a:lnTo>
                  <a:pt x="292098" y="32988"/>
                </a:lnTo>
                <a:lnTo>
                  <a:pt x="296883" y="95002"/>
                </a:lnTo>
                <a:lnTo>
                  <a:pt x="289073" y="28025"/>
                </a:lnTo>
                <a:lnTo>
                  <a:pt x="297140" y="31528"/>
                </a:lnTo>
                <a:cubicBezTo>
                  <a:pt x="297054" y="208338"/>
                  <a:pt x="296969" y="452582"/>
                  <a:pt x="296883" y="629392"/>
                </a:cubicBezTo>
                <a:lnTo>
                  <a:pt x="0" y="629392"/>
                </a:lnTo>
                <a:lnTo>
                  <a:pt x="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7" name="Straight Arrow Connector 6"/>
          <p:cNvCxnSpPr/>
          <p:nvPr/>
        </p:nvCxnSpPr>
        <p:spPr>
          <a:xfrm>
            <a:off x="6248400" y="4953000"/>
            <a:ext cx="457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276600" y="5105400"/>
            <a:ext cx="838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191000" y="4876800"/>
            <a:ext cx="1143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686594" y="4495006"/>
            <a:ext cx="3048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4" idx="0"/>
          </p:cNvCxnSpPr>
          <p:nvPr/>
        </p:nvCxnSpPr>
        <p:spPr>
          <a:xfrm>
            <a:off x="2133600" y="2971800"/>
            <a:ext cx="26289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5400000">
            <a:off x="1524794" y="4495006"/>
            <a:ext cx="2133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5" idx="10"/>
          </p:cNvCxnSpPr>
          <p:nvPr/>
        </p:nvCxnSpPr>
        <p:spPr>
          <a:xfrm>
            <a:off x="2438400" y="5562600"/>
            <a:ext cx="1712259"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438400" y="3429000"/>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4648200" y="3200400"/>
            <a:ext cx="457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4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400800" y="4343400"/>
            <a:ext cx="142875" cy="561975"/>
          </a:xfrm>
          <a:prstGeom prst="rect">
            <a:avLst/>
          </a:prstGeom>
          <a:noFill/>
        </p:spPr>
      </p:pic>
      <p:sp>
        <p:nvSpPr>
          <p:cNvPr id="6147" name="Rectangle 3"/>
          <p:cNvSpPr>
            <a:spLocks noChangeArrowheads="1"/>
          </p:cNvSpPr>
          <p:nvPr/>
        </p:nvSpPr>
        <p:spPr bwMode="auto">
          <a:xfrm>
            <a:off x="0" y="10191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14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4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724400" y="4495800"/>
            <a:ext cx="142875" cy="304800"/>
          </a:xfrm>
          <a:prstGeom prst="rect">
            <a:avLst/>
          </a:prstGeom>
          <a:noFill/>
        </p:spPr>
      </p:pic>
      <p:sp>
        <p:nvSpPr>
          <p:cNvPr id="6150" name="Rectangle 6"/>
          <p:cNvSpPr>
            <a:spLocks noChangeArrowheads="1"/>
          </p:cNvSpPr>
          <p:nvPr/>
        </p:nvSpPr>
        <p:spPr bwMode="auto">
          <a:xfrm>
            <a:off x="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15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51"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657600" y="4800600"/>
            <a:ext cx="123825" cy="304800"/>
          </a:xfrm>
          <a:prstGeom prst="rect">
            <a:avLst/>
          </a:prstGeom>
          <a:noFill/>
        </p:spPr>
      </p:pic>
      <p:sp>
        <p:nvSpPr>
          <p:cNvPr id="6153" name="Rectangle 9"/>
          <p:cNvSpPr>
            <a:spLocks noChangeArrowheads="1"/>
          </p:cNvSpPr>
          <p:nvPr/>
        </p:nvSpPr>
        <p:spPr bwMode="auto">
          <a:xfrm>
            <a:off x="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5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029200" y="2895600"/>
            <a:ext cx="142875" cy="561975"/>
          </a:xfrm>
          <a:prstGeom prst="rect">
            <a:avLst/>
          </a:prstGeom>
          <a:noFill/>
        </p:spPr>
      </p:pic>
      <p:cxnSp>
        <p:nvCxnSpPr>
          <p:cNvPr id="53" name="Straight Connector 52"/>
          <p:cNvCxnSpPr/>
          <p:nvPr/>
        </p:nvCxnSpPr>
        <p:spPr>
          <a:xfrm>
            <a:off x="1981200" y="6019800"/>
            <a:ext cx="14859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15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54"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905000" y="4343400"/>
            <a:ext cx="171450" cy="304800"/>
          </a:xfrm>
          <a:prstGeom prst="rect">
            <a:avLst/>
          </a:prstGeom>
          <a:noFill/>
        </p:spPr>
      </p:pic>
      <p:sp>
        <p:nvSpPr>
          <p:cNvPr id="6156" name="Rectangle 12"/>
          <p:cNvSpPr>
            <a:spLocks noChangeArrowheads="1"/>
          </p:cNvSpPr>
          <p:nvPr/>
        </p:nvSpPr>
        <p:spPr bwMode="auto">
          <a:xfrm>
            <a:off x="0" y="7620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158"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57"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362200" y="4419600"/>
            <a:ext cx="123825" cy="342900"/>
          </a:xfrm>
          <a:prstGeom prst="rect">
            <a:avLst/>
          </a:prstGeom>
          <a:noFill/>
        </p:spPr>
      </p:pic>
      <p:sp>
        <p:nvSpPr>
          <p:cNvPr id="6159" name="Rectangle 15"/>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31"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wheel spokes="2"/>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85800"/>
            <a:ext cx="9144000" cy="4585871"/>
          </a:xfrm>
          <a:prstGeom prst="rect">
            <a:avLst/>
          </a:prstGeom>
          <a:noFill/>
        </p:spPr>
        <p:txBody>
          <a:bodyPr wrap="square" rtlCol="1">
            <a:spAutoFit/>
          </a:bodyPr>
          <a:lstStyle/>
          <a:p>
            <a:r>
              <a:rPr lang="fa-IR" sz="2400" dirty="0" smtClean="0">
                <a:solidFill>
                  <a:srgbClr val="FF0000"/>
                </a:solidFill>
              </a:rPr>
              <a:t>محاسبه ترانسفورماتور :</a:t>
            </a:r>
          </a:p>
          <a:p>
            <a:r>
              <a:rPr lang="fa-IR" sz="2400" dirty="0" smtClean="0">
                <a:solidFill>
                  <a:srgbClr val="FF0000"/>
                </a:solidFill>
              </a:rPr>
              <a:t> </a:t>
            </a:r>
          </a:p>
          <a:p>
            <a:r>
              <a:rPr lang="fa-IR" dirty="0" smtClean="0"/>
              <a:t>اولین قدم در محاسبه ترانسفورماتور شناخت سطح مقطع هسته       بر حسب سانتیمتر مربع          در حالات زیر است :</a:t>
            </a:r>
          </a:p>
          <a:p>
            <a:endParaRPr lang="fa-IR" dirty="0" smtClean="0"/>
          </a:p>
          <a:p>
            <a:endParaRPr lang="fa-IR" dirty="0" smtClean="0"/>
          </a:p>
          <a:p>
            <a:endParaRPr lang="fa-IR" dirty="0" smtClean="0"/>
          </a:p>
          <a:p>
            <a:r>
              <a:rPr lang="fa-IR" sz="2000" dirty="0" smtClean="0"/>
              <a:t>الف : مدار مغناطیسی جداری  </a:t>
            </a:r>
            <a:r>
              <a:rPr lang="en-US" sz="2000" b="1" dirty="0" smtClean="0">
                <a:cs typeface="+mj-cs"/>
              </a:rPr>
              <a:t>EI</a:t>
            </a:r>
            <a:r>
              <a:rPr lang="fa-IR" sz="2000" b="1" dirty="0" smtClean="0">
                <a:cs typeface="+mj-cs"/>
              </a:rPr>
              <a:t> </a:t>
            </a:r>
            <a:r>
              <a:rPr lang="fa-IR" sz="2000" dirty="0" smtClean="0"/>
              <a:t> </a:t>
            </a:r>
          </a:p>
          <a:p>
            <a:endParaRPr lang="fa-IR" dirty="0" smtClean="0"/>
          </a:p>
          <a:p>
            <a:endParaRPr lang="fa-IR" dirty="0" smtClean="0"/>
          </a:p>
          <a:p>
            <a:endParaRPr lang="fa-IR" sz="2000" dirty="0" smtClean="0"/>
          </a:p>
          <a:p>
            <a:endParaRPr lang="fa-IR" sz="2000" dirty="0" smtClean="0"/>
          </a:p>
          <a:p>
            <a:endParaRPr lang="fa-IR" sz="2000" dirty="0" smtClean="0"/>
          </a:p>
          <a:p>
            <a:r>
              <a:rPr lang="fa-IR" sz="2000" dirty="0" smtClean="0"/>
              <a:t>ب : مدار مغناطیسی هسته ای  </a:t>
            </a:r>
            <a:r>
              <a:rPr lang="en-US" sz="2000" b="1" dirty="0" smtClean="0"/>
              <a:t> UI</a:t>
            </a:r>
            <a:endParaRPr lang="fa-IR" sz="2000" dirty="0" smtClean="0"/>
          </a:p>
          <a:p>
            <a:endParaRPr lang="fa-IR" dirty="0" smtClean="0"/>
          </a:p>
          <a:p>
            <a:endParaRPr lang="fa-IR" dirty="0" smtClean="0"/>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12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191000" y="1295400"/>
            <a:ext cx="295275" cy="409575"/>
          </a:xfrm>
          <a:prstGeom prst="rect">
            <a:avLst/>
          </a:prstGeom>
          <a:noFill/>
        </p:spPr>
      </p:pic>
      <p:sp>
        <p:nvSpPr>
          <p:cNvPr id="5123" name="Rectangle 3"/>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51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5124"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828800" y="1295400"/>
            <a:ext cx="571500" cy="428625"/>
          </a:xfrm>
          <a:prstGeom prst="rect">
            <a:avLst/>
          </a:prstGeom>
          <a:noFill/>
        </p:spPr>
      </p:pic>
      <p:sp>
        <p:nvSpPr>
          <p:cNvPr id="5126" name="Rectangle 6"/>
          <p:cNvSpPr>
            <a:spLocks noChangeArrowheads="1"/>
          </p:cNvSpPr>
          <p:nvPr/>
        </p:nvSpPr>
        <p:spPr bwMode="auto">
          <a:xfrm>
            <a:off x="0" y="8858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Freeform 8"/>
          <p:cNvSpPr/>
          <p:nvPr/>
        </p:nvSpPr>
        <p:spPr>
          <a:xfrm rot="16200000">
            <a:off x="3288722" y="2045277"/>
            <a:ext cx="1170709" cy="1853045"/>
          </a:xfrm>
          <a:custGeom>
            <a:avLst/>
            <a:gdLst>
              <a:gd name="connsiteX0" fmla="*/ 0 w 1246909"/>
              <a:gd name="connsiteY0" fmla="*/ 0 h 1923803"/>
              <a:gd name="connsiteX1" fmla="*/ 1235034 w 1246909"/>
              <a:gd name="connsiteY1" fmla="*/ 0 h 1923803"/>
              <a:gd name="connsiteX2" fmla="*/ 1235034 w 1246909"/>
              <a:gd name="connsiteY2" fmla="*/ 403761 h 1923803"/>
              <a:gd name="connsiteX3" fmla="*/ 486889 w 1246909"/>
              <a:gd name="connsiteY3" fmla="*/ 403761 h 1923803"/>
              <a:gd name="connsiteX4" fmla="*/ 486889 w 1246909"/>
              <a:gd name="connsiteY4" fmla="*/ 712520 h 1923803"/>
              <a:gd name="connsiteX5" fmla="*/ 1246909 w 1246909"/>
              <a:gd name="connsiteY5" fmla="*/ 712520 h 1923803"/>
              <a:gd name="connsiteX6" fmla="*/ 1246909 w 1246909"/>
              <a:gd name="connsiteY6" fmla="*/ 1246909 h 1923803"/>
              <a:gd name="connsiteX7" fmla="*/ 486889 w 1246909"/>
              <a:gd name="connsiteY7" fmla="*/ 1246909 h 1923803"/>
              <a:gd name="connsiteX8" fmla="*/ 486889 w 1246909"/>
              <a:gd name="connsiteY8" fmla="*/ 1531917 h 1923803"/>
              <a:gd name="connsiteX9" fmla="*/ 1235034 w 1246909"/>
              <a:gd name="connsiteY9" fmla="*/ 1531917 h 1923803"/>
              <a:gd name="connsiteX10" fmla="*/ 1246909 w 1246909"/>
              <a:gd name="connsiteY10" fmla="*/ 1923803 h 1923803"/>
              <a:gd name="connsiteX11" fmla="*/ 0 w 1246909"/>
              <a:gd name="connsiteY11" fmla="*/ 1923803 h 1923803"/>
              <a:gd name="connsiteX12" fmla="*/ 0 w 1246909"/>
              <a:gd name="connsiteY12" fmla="*/ 0 h 192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46909" h="1923803">
                <a:moveTo>
                  <a:pt x="0" y="0"/>
                </a:moveTo>
                <a:lnTo>
                  <a:pt x="1235034" y="0"/>
                </a:lnTo>
                <a:lnTo>
                  <a:pt x="1235034" y="403761"/>
                </a:lnTo>
                <a:lnTo>
                  <a:pt x="486889" y="403761"/>
                </a:lnTo>
                <a:lnTo>
                  <a:pt x="486889" y="712520"/>
                </a:lnTo>
                <a:lnTo>
                  <a:pt x="1246909" y="712520"/>
                </a:lnTo>
                <a:lnTo>
                  <a:pt x="1246909" y="1246909"/>
                </a:lnTo>
                <a:lnTo>
                  <a:pt x="486889" y="1246909"/>
                </a:lnTo>
                <a:lnTo>
                  <a:pt x="486889" y="1531917"/>
                </a:lnTo>
                <a:lnTo>
                  <a:pt x="1235034" y="1531917"/>
                </a:lnTo>
                <a:lnTo>
                  <a:pt x="1246909" y="1923803"/>
                </a:lnTo>
                <a:lnTo>
                  <a:pt x="0" y="1923803"/>
                </a:lnTo>
                <a:cubicBezTo>
                  <a:pt x="3959" y="1286494"/>
                  <a:pt x="7917" y="649185"/>
                  <a:pt x="0" y="0"/>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0" name="Rectangle 9"/>
          <p:cNvSpPr/>
          <p:nvPr/>
        </p:nvSpPr>
        <p:spPr>
          <a:xfrm rot="10800000">
            <a:off x="2944368" y="1981200"/>
            <a:ext cx="1856232"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Freeform 10"/>
          <p:cNvSpPr/>
          <p:nvPr/>
        </p:nvSpPr>
        <p:spPr>
          <a:xfrm>
            <a:off x="3429000" y="5029200"/>
            <a:ext cx="1947553" cy="1420091"/>
          </a:xfrm>
          <a:custGeom>
            <a:avLst/>
            <a:gdLst>
              <a:gd name="connsiteX0" fmla="*/ 0 w 1947553"/>
              <a:gd name="connsiteY0" fmla="*/ 23751 h 1496291"/>
              <a:gd name="connsiteX1" fmla="*/ 641267 w 1947553"/>
              <a:gd name="connsiteY1" fmla="*/ 23751 h 1496291"/>
              <a:gd name="connsiteX2" fmla="*/ 641267 w 1947553"/>
              <a:gd name="connsiteY2" fmla="*/ 890650 h 1496291"/>
              <a:gd name="connsiteX3" fmla="*/ 1318161 w 1947553"/>
              <a:gd name="connsiteY3" fmla="*/ 890650 h 1496291"/>
              <a:gd name="connsiteX4" fmla="*/ 1318161 w 1947553"/>
              <a:gd name="connsiteY4" fmla="*/ 0 h 1496291"/>
              <a:gd name="connsiteX5" fmla="*/ 1318161 w 1947553"/>
              <a:gd name="connsiteY5" fmla="*/ 35626 h 1496291"/>
              <a:gd name="connsiteX6" fmla="*/ 1947553 w 1947553"/>
              <a:gd name="connsiteY6" fmla="*/ 23751 h 1496291"/>
              <a:gd name="connsiteX7" fmla="*/ 1947553 w 1947553"/>
              <a:gd name="connsiteY7" fmla="*/ 1496291 h 1496291"/>
              <a:gd name="connsiteX8" fmla="*/ 11875 w 1947553"/>
              <a:gd name="connsiteY8" fmla="*/ 1484416 h 1496291"/>
              <a:gd name="connsiteX9" fmla="*/ 0 w 1947553"/>
              <a:gd name="connsiteY9" fmla="*/ 23751 h 1496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7553" h="1496291">
                <a:moveTo>
                  <a:pt x="0" y="23751"/>
                </a:moveTo>
                <a:lnTo>
                  <a:pt x="641267" y="23751"/>
                </a:lnTo>
                <a:lnTo>
                  <a:pt x="641267" y="890650"/>
                </a:lnTo>
                <a:lnTo>
                  <a:pt x="1318161" y="890650"/>
                </a:lnTo>
                <a:lnTo>
                  <a:pt x="1318161" y="0"/>
                </a:lnTo>
                <a:lnTo>
                  <a:pt x="1318161" y="35626"/>
                </a:lnTo>
                <a:lnTo>
                  <a:pt x="1947553" y="23751"/>
                </a:lnTo>
                <a:lnTo>
                  <a:pt x="1947553" y="1496291"/>
                </a:lnTo>
                <a:lnTo>
                  <a:pt x="11875" y="1484416"/>
                </a:lnTo>
                <a:cubicBezTo>
                  <a:pt x="7917" y="997528"/>
                  <a:pt x="3958" y="510639"/>
                  <a:pt x="0" y="23751"/>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Rectangle 11"/>
          <p:cNvSpPr/>
          <p:nvPr/>
        </p:nvSpPr>
        <p:spPr>
          <a:xfrm rot="5400000">
            <a:off x="4128516" y="3790188"/>
            <a:ext cx="554736" cy="196596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pull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62026"/>
            <a:ext cx="9144000" cy="4524315"/>
          </a:xfrm>
          <a:prstGeom prst="rect">
            <a:avLst/>
          </a:prstGeom>
          <a:noFill/>
        </p:spPr>
        <p:txBody>
          <a:bodyPr wrap="square" rtlCol="1">
            <a:spAutoFit/>
          </a:bodyPr>
          <a:lstStyle/>
          <a:p>
            <a:pPr>
              <a:lnSpc>
                <a:spcPct val="150000"/>
              </a:lnSpc>
            </a:pPr>
            <a:r>
              <a:rPr lang="fa-IR" sz="2400" dirty="0" smtClean="0">
                <a:solidFill>
                  <a:srgbClr val="FF0000"/>
                </a:solidFill>
                <a:cs typeface="+mj-cs"/>
              </a:rPr>
              <a:t>مشخصات اساسی ترانسفورماتور : </a:t>
            </a:r>
          </a:p>
          <a:p>
            <a:pPr>
              <a:lnSpc>
                <a:spcPct val="150000"/>
              </a:lnSpc>
            </a:pPr>
            <a:endParaRPr lang="fa-IR" sz="2400" dirty="0" smtClean="0">
              <a:cs typeface="+mj-cs"/>
            </a:endParaRPr>
          </a:p>
          <a:p>
            <a:pPr>
              <a:lnSpc>
                <a:spcPct val="150000"/>
              </a:lnSpc>
            </a:pPr>
            <a:r>
              <a:rPr lang="fa-IR" sz="2400" dirty="0" smtClean="0">
                <a:cs typeface="+mj-cs"/>
              </a:rPr>
              <a:t>برای محاسبات ترانسفورماتور داشتن اطلاعات زیر ضروری است : </a:t>
            </a:r>
          </a:p>
          <a:p>
            <a:pPr>
              <a:lnSpc>
                <a:spcPct val="150000"/>
              </a:lnSpc>
            </a:pPr>
            <a:r>
              <a:rPr lang="fa-IR" sz="2400" dirty="0" smtClean="0">
                <a:cs typeface="+mj-cs"/>
              </a:rPr>
              <a:t>1- اختلاف سطح دو سر اولیه ترانسفورماتور یا اختلاف سطح شبکه ی توزیع که با علامت اختصاری        نشان داده می شود .  </a:t>
            </a:r>
          </a:p>
          <a:p>
            <a:pPr>
              <a:lnSpc>
                <a:spcPct val="150000"/>
              </a:lnSpc>
            </a:pPr>
            <a:r>
              <a:rPr lang="fa-IR" sz="2400" dirty="0" smtClean="0">
                <a:cs typeface="+mj-cs"/>
              </a:rPr>
              <a:t>2- اختلاف سطح دو سر ثانویه ترانسفورماتور در بار کامل که با علامت اختصاری        مشخص می شود .</a:t>
            </a:r>
          </a:p>
          <a:p>
            <a:pPr>
              <a:lnSpc>
                <a:spcPct val="150000"/>
              </a:lnSpc>
            </a:pPr>
            <a:r>
              <a:rPr lang="fa-IR" sz="2400" dirty="0" smtClean="0">
                <a:cs typeface="+mj-cs"/>
              </a:rPr>
              <a:t>3- توان مفید در دو سر ثانویه ترانسفورماتور که با علامت اختصاری          نشان داده می شود . </a:t>
            </a:r>
          </a:p>
          <a:p>
            <a:pPr>
              <a:lnSpc>
                <a:spcPct val="150000"/>
              </a:lnSpc>
            </a:pPr>
            <a:r>
              <a:rPr lang="fa-IR" sz="2400" dirty="0" smtClean="0">
                <a:cs typeface="+mj-cs"/>
              </a:rPr>
              <a:t>4- فرکانس شبکه توزیع که با حرف     نشان می دهند .</a:t>
            </a:r>
          </a:p>
        </p:txBody>
      </p:sp>
      <p:sp>
        <p:nvSpPr>
          <p:cNvPr id="409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33400" y="2743200"/>
            <a:ext cx="371475" cy="409575"/>
          </a:xfrm>
          <a:prstGeom prst="rect">
            <a:avLst/>
          </a:prstGeom>
          <a:noFill/>
        </p:spPr>
      </p:pic>
      <p:sp>
        <p:nvSpPr>
          <p:cNvPr id="410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0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81200" y="3810000"/>
            <a:ext cx="371475" cy="409575"/>
          </a:xfrm>
          <a:prstGeom prst="rect">
            <a:avLst/>
          </a:prstGeom>
          <a:noFill/>
        </p:spPr>
      </p:pic>
      <p:sp>
        <p:nvSpPr>
          <p:cNvPr id="410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03"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971800" y="4343400"/>
            <a:ext cx="485775" cy="409575"/>
          </a:xfrm>
          <a:prstGeom prst="rect">
            <a:avLst/>
          </a:prstGeom>
          <a:noFill/>
        </p:spPr>
      </p:pic>
      <p:sp>
        <p:nvSpPr>
          <p:cNvPr id="4105" name="Rectangle 9"/>
          <p:cNvSpPr>
            <a:spLocks noChangeArrowheads="1"/>
          </p:cNvSpPr>
          <p:nvPr/>
        </p:nvSpPr>
        <p:spPr bwMode="auto">
          <a:xfrm>
            <a:off x="0" y="9144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10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06"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943600" y="4876800"/>
            <a:ext cx="171450" cy="409575"/>
          </a:xfrm>
          <a:prstGeom prst="rect">
            <a:avLst/>
          </a:prstGeom>
          <a:noFill/>
        </p:spPr>
      </p:pic>
      <p:sp>
        <p:nvSpPr>
          <p:cNvPr id="12"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pull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914400"/>
            <a:ext cx="9144000" cy="5355312"/>
          </a:xfrm>
          <a:prstGeom prst="rect">
            <a:avLst/>
          </a:prstGeom>
          <a:noFill/>
        </p:spPr>
        <p:txBody>
          <a:bodyPr wrap="square" rtlCol="1">
            <a:spAutoFit/>
          </a:bodyPr>
          <a:lstStyle/>
          <a:p>
            <a:r>
              <a:rPr lang="fa-IR" dirty="0" smtClean="0"/>
              <a:t>روش محاسبه فرمول سطح مقطع       در ترانسفورماتور : </a:t>
            </a:r>
          </a:p>
          <a:p>
            <a:r>
              <a:rPr lang="fa-IR" dirty="0" smtClean="0"/>
              <a:t> </a:t>
            </a:r>
          </a:p>
          <a:p>
            <a:endParaRPr lang="fa-IR" dirty="0" smtClean="0"/>
          </a:p>
          <a:p>
            <a:r>
              <a:rPr lang="fa-IR" dirty="0" smtClean="0">
                <a:cs typeface="+mj-cs"/>
              </a:rPr>
              <a:t>1- برای تعیین سطح مقطع       از فرمول زیر استفاده می شود :</a:t>
            </a:r>
          </a:p>
          <a:p>
            <a:endParaRPr lang="fa-IR" dirty="0" smtClean="0">
              <a:cs typeface="+mj-cs"/>
            </a:endParaRPr>
          </a:p>
          <a:p>
            <a:r>
              <a:rPr lang="fa-IR" dirty="0" smtClean="0">
                <a:cs typeface="+mj-cs"/>
              </a:rPr>
              <a:t>			رابطه شماره ( 1 )</a:t>
            </a:r>
          </a:p>
          <a:p>
            <a:endParaRPr lang="fa-IR" dirty="0" smtClean="0">
              <a:cs typeface="+mj-cs"/>
            </a:endParaRPr>
          </a:p>
          <a:p>
            <a:endParaRPr lang="fa-IR" dirty="0" smtClean="0">
              <a:cs typeface="+mj-cs"/>
            </a:endParaRPr>
          </a:p>
          <a:p>
            <a:r>
              <a:rPr lang="fa-IR" dirty="0" smtClean="0">
                <a:cs typeface="+mj-cs"/>
              </a:rPr>
              <a:t>2- توان ظاهری اولیه ترانسفورماتور با هسته مرکزی جداری از رابطه زیر بدست می اید : </a:t>
            </a:r>
          </a:p>
          <a:p>
            <a:endParaRPr lang="fa-IR" dirty="0" smtClean="0">
              <a:cs typeface="+mj-cs"/>
            </a:endParaRPr>
          </a:p>
          <a:p>
            <a:r>
              <a:rPr lang="fa-IR" dirty="0" smtClean="0">
                <a:cs typeface="+mj-cs"/>
              </a:rPr>
              <a:t>			رابطه شماره ( 2 )</a:t>
            </a:r>
          </a:p>
          <a:p>
            <a:r>
              <a:rPr lang="fa-IR" dirty="0" smtClean="0">
                <a:cs typeface="+mj-cs"/>
              </a:rPr>
              <a:t> </a:t>
            </a:r>
          </a:p>
          <a:p>
            <a:endParaRPr lang="fa-IR" dirty="0" smtClean="0">
              <a:cs typeface="+mj-cs"/>
            </a:endParaRPr>
          </a:p>
          <a:p>
            <a:r>
              <a:rPr lang="fa-IR" dirty="0" smtClean="0">
                <a:cs typeface="+mj-cs"/>
              </a:rPr>
              <a:t>3- در رابطه شماره ( 2 ) بجای       طرف دوم رابطه شماره ( 1 ) را قرار می دهیم نتیجه می شود : </a:t>
            </a:r>
          </a:p>
          <a:p>
            <a:endParaRPr lang="fa-IR" dirty="0" smtClean="0">
              <a:cs typeface="+mj-cs"/>
            </a:endParaRPr>
          </a:p>
          <a:p>
            <a:r>
              <a:rPr lang="fa-IR" dirty="0" smtClean="0">
                <a:cs typeface="+mj-cs"/>
              </a:rPr>
              <a:t>			رابطه شماره ( 3 ) </a:t>
            </a:r>
          </a:p>
          <a:p>
            <a:endParaRPr lang="fa-IR" dirty="0" smtClean="0">
              <a:cs typeface="+mj-cs"/>
            </a:endParaRPr>
          </a:p>
          <a:p>
            <a:endParaRPr lang="fa-IR" dirty="0" smtClean="0">
              <a:cs typeface="+mj-cs"/>
            </a:endParaRPr>
          </a:p>
          <a:p>
            <a:endParaRPr lang="fa-IR" dirty="0">
              <a:cs typeface="+mj-cs"/>
            </a:endParaRPr>
          </a:p>
        </p:txBody>
      </p:sp>
      <p:pic>
        <p:nvPicPr>
          <p:cNvPr id="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324600" y="914400"/>
            <a:ext cx="295275" cy="409575"/>
          </a:xfrm>
          <a:prstGeom prst="rect">
            <a:avLst/>
          </a:prstGeom>
          <a:noFill/>
        </p:spPr>
      </p:pic>
      <p:pic>
        <p:nvPicPr>
          <p:cNvPr id="4"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086600" y="1676400"/>
            <a:ext cx="295275" cy="409575"/>
          </a:xfrm>
          <a:prstGeom prst="rect">
            <a:avLst/>
          </a:prstGeom>
          <a:noFill/>
        </p:spPr>
      </p:pic>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28600" y="2133600"/>
            <a:ext cx="4800600" cy="533400"/>
          </a:xfrm>
          <a:prstGeom prst="rect">
            <a:avLst/>
          </a:prstGeom>
          <a:noFill/>
        </p:spPr>
      </p:pic>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28600" y="3581400"/>
            <a:ext cx="2209800" cy="492339"/>
          </a:xfrm>
          <a:prstGeom prst="rect">
            <a:avLst/>
          </a:prstGeom>
          <a:noFill/>
        </p:spPr>
      </p:pic>
      <p:sp>
        <p:nvSpPr>
          <p:cNvPr id="3078" name="Rectangle 6"/>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30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9"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6858000" y="4419600"/>
            <a:ext cx="304800" cy="381000"/>
          </a:xfrm>
          <a:prstGeom prst="rect">
            <a:avLst/>
          </a:prstGeom>
          <a:noFill/>
        </p:spPr>
      </p:pic>
      <p:sp>
        <p:nvSpPr>
          <p:cNvPr id="308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81"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28600" y="5029200"/>
            <a:ext cx="4876800" cy="457200"/>
          </a:xfrm>
          <a:prstGeom prst="rect">
            <a:avLst/>
          </a:prstGeom>
          <a:noFill/>
        </p:spPr>
      </p:pic>
      <p:sp>
        <p:nvSpPr>
          <p:cNvPr id="3083" name="Rectangle 11"/>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strips/>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762000"/>
            <a:ext cx="9144000" cy="5632311"/>
          </a:xfrm>
          <a:prstGeom prst="rect">
            <a:avLst/>
          </a:prstGeom>
          <a:noFill/>
        </p:spPr>
        <p:txBody>
          <a:bodyPr wrap="square" rtlCol="1">
            <a:spAutoFit/>
          </a:bodyPr>
          <a:lstStyle/>
          <a:p>
            <a:r>
              <a:rPr lang="fa-IR" sz="2000" dirty="0" smtClean="0">
                <a:cs typeface="+mj-cs"/>
              </a:rPr>
              <a:t>4- در رابطه شماره ( 3 ) می توان بجای         مقدار مساوی ان یعنی                 را قرار داد :</a:t>
            </a:r>
          </a:p>
          <a:p>
            <a:endParaRPr lang="fa-IR" sz="2000" dirty="0" smtClean="0">
              <a:cs typeface="+mj-cs"/>
            </a:endParaRPr>
          </a:p>
          <a:p>
            <a:r>
              <a:rPr lang="fa-IR" sz="2000" dirty="0" smtClean="0">
                <a:cs typeface="+mj-cs"/>
              </a:rPr>
              <a:t>		رابطه شماره ( 4 )   </a:t>
            </a:r>
          </a:p>
          <a:p>
            <a:endParaRPr lang="fa-IR" sz="2000" dirty="0" smtClean="0">
              <a:cs typeface="+mj-cs"/>
            </a:endParaRPr>
          </a:p>
          <a:p>
            <a:r>
              <a:rPr lang="fa-IR" sz="2000" dirty="0" smtClean="0">
                <a:cs typeface="+mj-cs"/>
              </a:rPr>
              <a:t>5- صورت و مخرج رابطه شماره ( 4 ) را در                 ضرب می کنیم : </a:t>
            </a:r>
          </a:p>
          <a:p>
            <a:endParaRPr lang="fa-IR" sz="2000" dirty="0" smtClean="0">
              <a:cs typeface="+mj-cs"/>
            </a:endParaRPr>
          </a:p>
          <a:p>
            <a:r>
              <a:rPr lang="fa-IR" sz="2000" dirty="0" smtClean="0">
                <a:cs typeface="+mj-cs"/>
              </a:rPr>
              <a:t>		رابطه شماره ( 5 )  </a:t>
            </a:r>
          </a:p>
          <a:p>
            <a:endParaRPr lang="fa-IR" sz="2000" dirty="0" smtClean="0">
              <a:cs typeface="+mj-cs"/>
            </a:endParaRPr>
          </a:p>
          <a:p>
            <a:r>
              <a:rPr lang="fa-IR" sz="2000" dirty="0" smtClean="0">
                <a:cs typeface="+mj-cs"/>
              </a:rPr>
              <a:t>6- سطح مقطع      اهن را می توان از رابطه ( 5 ) به دست اورد : </a:t>
            </a:r>
          </a:p>
          <a:p>
            <a:endParaRPr lang="fa-IR" sz="2000" dirty="0" smtClean="0">
              <a:cs typeface="+mj-cs"/>
            </a:endParaRPr>
          </a:p>
          <a:p>
            <a:r>
              <a:rPr lang="fa-IR" sz="2000" dirty="0" smtClean="0">
                <a:cs typeface="+mj-cs"/>
              </a:rPr>
              <a:t>		</a:t>
            </a:r>
          </a:p>
          <a:p>
            <a:r>
              <a:rPr lang="fa-IR" sz="2000" dirty="0" smtClean="0">
                <a:cs typeface="+mj-cs"/>
              </a:rPr>
              <a:t>		رابطه شماره ( 6 )</a:t>
            </a:r>
          </a:p>
          <a:p>
            <a:endParaRPr lang="fa-IR" sz="2000" dirty="0" smtClean="0">
              <a:cs typeface="+mj-cs"/>
            </a:endParaRPr>
          </a:p>
          <a:p>
            <a:r>
              <a:rPr lang="fa-IR" sz="2000" dirty="0" smtClean="0">
                <a:cs typeface="+mj-cs"/>
              </a:rPr>
              <a:t>7- مقدار داخل کروشه را با      نشان می دهند : </a:t>
            </a:r>
          </a:p>
          <a:p>
            <a:endParaRPr lang="fa-IR" sz="2000" dirty="0" smtClean="0">
              <a:cs typeface="+mj-cs"/>
            </a:endParaRPr>
          </a:p>
          <a:p>
            <a:endParaRPr lang="fa-IR" sz="2000" dirty="0" smtClean="0">
              <a:cs typeface="+mj-cs"/>
            </a:endParaRPr>
          </a:p>
          <a:p>
            <a:r>
              <a:rPr lang="fa-IR" sz="2000" dirty="0" smtClean="0">
                <a:cs typeface="+mj-cs"/>
              </a:rPr>
              <a:t>		رابطه شماره ( 7 )</a:t>
            </a:r>
          </a:p>
          <a:p>
            <a:r>
              <a:rPr lang="fa-IR" sz="2000" dirty="0" smtClean="0">
                <a:cs typeface="+mj-cs"/>
              </a:rPr>
              <a:t>      </a:t>
            </a:r>
            <a:endParaRPr lang="fa-IR" sz="2000" dirty="0">
              <a:cs typeface="+mj-cs"/>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943600" y="685800"/>
            <a:ext cx="400050" cy="381000"/>
          </a:xfrm>
          <a:prstGeom prst="rect">
            <a:avLst/>
          </a:prstGeom>
          <a:noFill/>
        </p:spPr>
      </p:pic>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051"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429000" y="762000"/>
            <a:ext cx="933450" cy="381000"/>
          </a:xfrm>
          <a:prstGeom prst="rect">
            <a:avLst/>
          </a:prstGeom>
          <a:noFill/>
        </p:spPr>
      </p:pic>
      <p:sp>
        <p:nvSpPr>
          <p:cNvPr id="2054"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053"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52400" y="1371600"/>
            <a:ext cx="5010150" cy="409575"/>
          </a:xfrm>
          <a:prstGeom prst="rect">
            <a:avLst/>
          </a:prstGeom>
          <a:noFill/>
        </p:spPr>
      </p:pic>
      <p:sp>
        <p:nvSpPr>
          <p:cNvPr id="2055" name="Rectangle 7"/>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14"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257800" y="1981200"/>
            <a:ext cx="933450" cy="381000"/>
          </a:xfrm>
          <a:prstGeom prst="rect">
            <a:avLst/>
          </a:prstGeom>
          <a:noFill/>
        </p:spPr>
      </p:pic>
      <p:sp>
        <p:nvSpPr>
          <p:cNvPr id="2057"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056"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8600" y="2438400"/>
            <a:ext cx="5000625" cy="666750"/>
          </a:xfrm>
          <a:prstGeom prst="rect">
            <a:avLst/>
          </a:prstGeom>
          <a:noFill/>
        </p:spPr>
      </p:pic>
      <p:sp>
        <p:nvSpPr>
          <p:cNvPr id="2058" name="Rectangle 10"/>
          <p:cNvSpPr>
            <a:spLocks noChangeArrowheads="1"/>
          </p:cNvSpPr>
          <p:nvPr/>
        </p:nvSpPr>
        <p:spPr bwMode="auto">
          <a:xfrm>
            <a:off x="0" y="11239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18" name="Picture 3"/>
          <p:cNvPicPr>
            <a:picLocks noChangeAspect="1" noChangeArrowheads="1"/>
          </p:cNvPicPr>
          <p:nvPr/>
        </p:nvPicPr>
        <p:blipFill>
          <a:blip r:embed="rId3">
            <a:clrChange>
              <a:clrFrom>
                <a:srgbClr val="FFFFFF"/>
              </a:clrFrom>
              <a:clrTo>
                <a:srgbClr val="FFFFFF">
                  <a:alpha val="0"/>
                </a:srgbClr>
              </a:clrTo>
            </a:clrChange>
          </a:blip>
          <a:srcRect l="65306"/>
          <a:stretch>
            <a:fillRect/>
          </a:stretch>
        </p:blipFill>
        <p:spPr bwMode="auto">
          <a:xfrm>
            <a:off x="7620000" y="3200400"/>
            <a:ext cx="323850" cy="381000"/>
          </a:xfrm>
          <a:prstGeom prst="rect">
            <a:avLst/>
          </a:prstGeom>
          <a:noFill/>
        </p:spPr>
      </p:pic>
      <p:sp>
        <p:nvSpPr>
          <p:cNvPr id="2060"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2061" name="Rectangle 13"/>
          <p:cNvSpPr>
            <a:spLocks noChangeArrowheads="1"/>
          </p:cNvSpPr>
          <p:nvPr/>
        </p:nvSpPr>
        <p:spPr bwMode="auto">
          <a:xfrm>
            <a:off x="0" y="1571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063" name="Rectangle 1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062" name="Picture 14"/>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52400" y="3581400"/>
            <a:ext cx="4143375" cy="1114425"/>
          </a:xfrm>
          <a:prstGeom prst="rect">
            <a:avLst/>
          </a:prstGeom>
          <a:noFill/>
        </p:spPr>
      </p:pic>
      <p:sp>
        <p:nvSpPr>
          <p:cNvPr id="2064" name="Rectangle 16"/>
          <p:cNvSpPr>
            <a:spLocks noChangeArrowheads="1"/>
          </p:cNvSpPr>
          <p:nvPr/>
        </p:nvSpPr>
        <p:spPr bwMode="auto">
          <a:xfrm>
            <a:off x="0" y="15716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066"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065" name="Picture 1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6858000" y="4724400"/>
            <a:ext cx="285750" cy="342900"/>
          </a:xfrm>
          <a:prstGeom prst="rect">
            <a:avLst/>
          </a:prstGeom>
          <a:noFill/>
        </p:spPr>
      </p:pic>
      <p:sp>
        <p:nvSpPr>
          <p:cNvPr id="2068"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2070"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2072" name="Rectangle 2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2073" name="Rectangle 25"/>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75" name="Rectangle 2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074" name="Picture 26"/>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152400" y="5334000"/>
            <a:ext cx="2886075" cy="1009650"/>
          </a:xfrm>
          <a:prstGeom prst="rect">
            <a:avLst/>
          </a:prstGeom>
          <a:noFill/>
        </p:spPr>
      </p:pic>
      <p:sp>
        <p:nvSpPr>
          <p:cNvPr id="28"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split orient="ver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66800"/>
            <a:ext cx="9144000" cy="4893647"/>
          </a:xfrm>
          <a:prstGeom prst="rect">
            <a:avLst/>
          </a:prstGeom>
          <a:noFill/>
        </p:spPr>
        <p:txBody>
          <a:bodyPr wrap="square" rtlCol="1">
            <a:spAutoFit/>
          </a:bodyPr>
          <a:lstStyle/>
          <a:p>
            <a:endParaRPr lang="fa-IR" sz="2400" dirty="0" smtClean="0">
              <a:cs typeface="+mj-cs"/>
            </a:endParaRPr>
          </a:p>
          <a:p>
            <a:endParaRPr lang="fa-IR" sz="2400" dirty="0" smtClean="0">
              <a:cs typeface="+mj-cs"/>
            </a:endParaRPr>
          </a:p>
          <a:p>
            <a:r>
              <a:rPr lang="fa-IR" sz="2400" dirty="0" smtClean="0">
                <a:cs typeface="+mj-cs"/>
              </a:rPr>
              <a:t>بنابراین داریم : </a:t>
            </a:r>
          </a:p>
          <a:p>
            <a:endParaRPr lang="fa-IR" sz="2400" dirty="0" smtClean="0">
              <a:cs typeface="+mj-cs"/>
            </a:endParaRPr>
          </a:p>
          <a:p>
            <a:r>
              <a:rPr lang="fa-IR" sz="2400" dirty="0" smtClean="0">
                <a:cs typeface="+mj-cs"/>
              </a:rPr>
              <a:t>				رابطه شماره ( 7 )</a:t>
            </a:r>
          </a:p>
          <a:p>
            <a:endParaRPr lang="fa-IR" sz="2400" dirty="0" smtClean="0">
              <a:cs typeface="+mj-cs"/>
            </a:endParaRPr>
          </a:p>
          <a:p>
            <a:endParaRPr lang="fa-IR" sz="2400" dirty="0" smtClean="0">
              <a:cs typeface="+mj-cs"/>
            </a:endParaRPr>
          </a:p>
          <a:p>
            <a:endParaRPr lang="fa-IR" sz="2400" dirty="0" smtClean="0">
              <a:cs typeface="+mj-cs"/>
            </a:endParaRPr>
          </a:p>
          <a:p>
            <a:r>
              <a:rPr lang="fa-IR" sz="2400" dirty="0" smtClean="0">
                <a:cs typeface="+mj-cs"/>
              </a:rPr>
              <a:t>8- چنانچه از تلفات توان صرفه نظر شود و                  منظور شود و                  باشد فرمول سطح مقطع اهن به صورت زیر می شود :</a:t>
            </a:r>
          </a:p>
          <a:p>
            <a:endParaRPr lang="fa-IR" sz="2400" dirty="0" smtClean="0">
              <a:cs typeface="+mj-cs"/>
            </a:endParaRPr>
          </a:p>
          <a:p>
            <a:r>
              <a:rPr lang="fa-IR" sz="2400" dirty="0" smtClean="0">
                <a:cs typeface="+mj-cs"/>
              </a:rPr>
              <a:t>				</a:t>
            </a:r>
          </a:p>
          <a:p>
            <a:r>
              <a:rPr lang="fa-IR" sz="2400" dirty="0" smtClean="0">
                <a:cs typeface="+mj-cs"/>
              </a:rPr>
              <a:t>				رابطه شماره ( 8 )    </a:t>
            </a:r>
            <a:endParaRPr lang="fa-IR" sz="2400" dirty="0">
              <a:cs typeface="+mj-cs"/>
            </a:endParaRPr>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85800" y="2209800"/>
            <a:ext cx="1885950" cy="1047750"/>
          </a:xfrm>
          <a:prstGeom prst="rect">
            <a:avLst/>
          </a:prstGeom>
          <a:noFill/>
        </p:spPr>
      </p:pic>
      <p:sp>
        <p:nvSpPr>
          <p:cNvPr id="1027" name="Rectangle 3"/>
          <p:cNvSpPr>
            <a:spLocks noChangeArrowheads="1"/>
          </p:cNvSpPr>
          <p:nvPr/>
        </p:nvSpPr>
        <p:spPr bwMode="auto">
          <a:xfrm>
            <a:off x="0" y="1504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419600" y="3962400"/>
            <a:ext cx="990600" cy="342900"/>
          </a:xfrm>
          <a:prstGeom prst="rect">
            <a:avLst/>
          </a:prstGeom>
          <a:noFill/>
        </p:spPr>
      </p:pic>
      <p:sp>
        <p:nvSpPr>
          <p:cNvPr id="103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0"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981200" y="4038600"/>
            <a:ext cx="1009650" cy="352425"/>
          </a:xfrm>
          <a:prstGeom prst="rect">
            <a:avLst/>
          </a:prstGeom>
          <a:noFill/>
        </p:spPr>
      </p:pic>
      <p:sp>
        <p:nvSpPr>
          <p:cNvPr id="1033"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2"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04800" y="5257800"/>
            <a:ext cx="2828925" cy="485775"/>
          </a:xfrm>
          <a:prstGeom prst="rect">
            <a:avLst/>
          </a:prstGeom>
          <a:noFill/>
        </p:spPr>
      </p:pic>
      <p:sp>
        <p:nvSpPr>
          <p:cNvPr id="1034" name="Rectangle 10"/>
          <p:cNvSpPr>
            <a:spLocks noChangeArrowheads="1"/>
          </p:cNvSpPr>
          <p:nvPr/>
        </p:nvSpPr>
        <p:spPr bwMode="auto">
          <a:xfrm>
            <a:off x="0" y="9429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3"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90600"/>
            <a:ext cx="9144000" cy="5816977"/>
          </a:xfrm>
          <a:prstGeom prst="rect">
            <a:avLst/>
          </a:prstGeom>
          <a:noFill/>
        </p:spPr>
        <p:txBody>
          <a:bodyPr wrap="square" rtlCol="1">
            <a:spAutoFit/>
          </a:bodyPr>
          <a:lstStyle/>
          <a:p>
            <a:r>
              <a:rPr lang="fa-IR" sz="3000" dirty="0" smtClean="0"/>
              <a:t>ضریب        = </a:t>
            </a:r>
          </a:p>
          <a:p>
            <a:endParaRPr lang="fa-IR" sz="3000" dirty="0" smtClean="0"/>
          </a:p>
          <a:p>
            <a:r>
              <a:rPr lang="fa-IR" sz="2400" dirty="0" smtClean="0">
                <a:cs typeface="+mj-cs"/>
              </a:rPr>
              <a:t>برای ترانسفورماتور جداری مقدار       برابر عدد 7 و برای ترانسفورماتورهای هسته ای مقدار        برابر عدد 5 است .اگر                       در نظر گرفته شود مقدار    :</a:t>
            </a:r>
          </a:p>
          <a:p>
            <a:endParaRPr lang="fa-IR" sz="2400" dirty="0" smtClean="0">
              <a:cs typeface="+mj-cs"/>
            </a:endParaRPr>
          </a:p>
          <a:p>
            <a:r>
              <a:rPr lang="fa-IR" sz="2400" dirty="0" smtClean="0">
                <a:cs typeface="+mj-cs"/>
              </a:rPr>
              <a:t>الف : برای ترانسفورماتور جداری : </a:t>
            </a:r>
          </a:p>
          <a:p>
            <a:endParaRPr lang="fa-IR" sz="2400" dirty="0" smtClean="0">
              <a:cs typeface="+mj-cs"/>
            </a:endParaRPr>
          </a:p>
          <a:p>
            <a:r>
              <a:rPr lang="fa-IR" sz="2400" dirty="0" smtClean="0">
                <a:cs typeface="+mj-cs"/>
              </a:rPr>
              <a:t>ب : برای ترانسفورماتور هسته ای : </a:t>
            </a:r>
          </a:p>
          <a:p>
            <a:endParaRPr lang="fa-IR" sz="2400" dirty="0" smtClean="0">
              <a:cs typeface="+mj-cs"/>
            </a:endParaRPr>
          </a:p>
          <a:p>
            <a:r>
              <a:rPr lang="fa-IR" sz="2400" dirty="0" smtClean="0">
                <a:cs typeface="+mj-cs"/>
              </a:rPr>
              <a:t>بالاخره فرمول محاسبه سطح مقطع اهن عبارت خواهد بود از : </a:t>
            </a:r>
          </a:p>
          <a:p>
            <a:endParaRPr lang="fa-IR" sz="2400" dirty="0" smtClean="0">
              <a:cs typeface="+mj-cs"/>
            </a:endParaRPr>
          </a:p>
          <a:p>
            <a:r>
              <a:rPr lang="fa-IR" sz="2400" dirty="0" smtClean="0">
                <a:cs typeface="+mj-cs"/>
              </a:rPr>
              <a:t>الف : برای ترانسفورماتور جداری : </a:t>
            </a:r>
          </a:p>
          <a:p>
            <a:endParaRPr lang="fa-IR" sz="2400" dirty="0" smtClean="0">
              <a:cs typeface="+mj-cs"/>
            </a:endParaRPr>
          </a:p>
          <a:p>
            <a:r>
              <a:rPr lang="fa-IR" sz="2400" dirty="0" smtClean="0">
                <a:cs typeface="+mj-cs"/>
              </a:rPr>
              <a:t>ب : برای ترانسفورماتور هسته ای : </a:t>
            </a:r>
          </a:p>
          <a:p>
            <a:r>
              <a:rPr lang="fa-IR" sz="2400" dirty="0" smtClean="0">
                <a:cs typeface="+mj-cs"/>
              </a:rPr>
              <a:t> </a:t>
            </a:r>
          </a:p>
        </p:txBody>
      </p:sp>
      <p:sp>
        <p:nvSpPr>
          <p:cNvPr id="686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686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861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467600" y="914400"/>
            <a:ext cx="504825" cy="619125"/>
          </a:xfrm>
          <a:prstGeom prst="rect">
            <a:avLst/>
          </a:prstGeom>
          <a:noFill/>
        </p:spPr>
      </p:pic>
      <p:sp>
        <p:nvSpPr>
          <p:cNvPr id="6861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8613"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96000" y="1828800"/>
            <a:ext cx="381000" cy="467264"/>
          </a:xfrm>
          <a:prstGeom prst="rect">
            <a:avLst/>
          </a:prstGeom>
          <a:noFill/>
        </p:spPr>
      </p:pic>
      <p:sp>
        <p:nvSpPr>
          <p:cNvPr id="6861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8615" name="Picture 7"/>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95400" y="1828800"/>
            <a:ext cx="381000" cy="467264"/>
          </a:xfrm>
          <a:prstGeom prst="rect">
            <a:avLst/>
          </a:prstGeom>
          <a:noFill/>
        </p:spPr>
      </p:pic>
      <p:sp>
        <p:nvSpPr>
          <p:cNvPr id="68618"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8617" name="Picture 9"/>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629400" y="2286000"/>
            <a:ext cx="1466850" cy="425568"/>
          </a:xfrm>
          <a:prstGeom prst="rect">
            <a:avLst/>
          </a:prstGeom>
          <a:noFill/>
        </p:spPr>
      </p:pic>
      <p:sp>
        <p:nvSpPr>
          <p:cNvPr id="68619" name="Rectangle 11"/>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8621"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8620" name="Picture 12"/>
          <p:cNvPicPr>
            <a:picLocks noChangeAspect="1" noChangeArrowheads="1"/>
          </p:cNvPicPr>
          <p:nvPr/>
        </p:nvPicPr>
        <p:blipFill>
          <a:blip r:embed="rId3">
            <a:clrChange>
              <a:clrFrom>
                <a:srgbClr val="FFFFFF"/>
              </a:clrFrom>
              <a:clrTo>
                <a:srgbClr val="FFFFFF">
                  <a:alpha val="0"/>
                </a:srgbClr>
              </a:clrTo>
            </a:clrChange>
          </a:blip>
          <a:srcRect r="80247" b="-2127"/>
          <a:stretch>
            <a:fillRect/>
          </a:stretch>
        </p:blipFill>
        <p:spPr bwMode="auto">
          <a:xfrm>
            <a:off x="4343400" y="2286000"/>
            <a:ext cx="254000" cy="381000"/>
          </a:xfrm>
          <a:prstGeom prst="rect">
            <a:avLst/>
          </a:prstGeom>
          <a:noFill/>
        </p:spPr>
      </p:pic>
      <p:sp>
        <p:nvSpPr>
          <p:cNvPr id="68622" name="Rectangle 14"/>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8624"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8623" name="Picture 1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572000" y="3048000"/>
            <a:ext cx="1409700" cy="501939"/>
          </a:xfrm>
          <a:prstGeom prst="rect">
            <a:avLst/>
          </a:prstGeom>
          <a:noFill/>
        </p:spPr>
      </p:pic>
      <p:sp>
        <p:nvSpPr>
          <p:cNvPr id="68625" name="Rectangle 17"/>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8627"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8626" name="Picture 1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4648200" y="3733800"/>
            <a:ext cx="1219200" cy="511629"/>
          </a:xfrm>
          <a:prstGeom prst="rect">
            <a:avLst/>
          </a:prstGeom>
          <a:noFill/>
        </p:spPr>
      </p:pic>
      <p:sp>
        <p:nvSpPr>
          <p:cNvPr id="68628" name="Rectangle 20"/>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863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8629" name="Picture 2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200400" y="5867400"/>
            <a:ext cx="2438400" cy="666750"/>
          </a:xfrm>
          <a:prstGeom prst="rect">
            <a:avLst/>
          </a:prstGeom>
          <a:noFill/>
        </p:spPr>
      </p:pic>
      <p:sp>
        <p:nvSpPr>
          <p:cNvPr id="68631" name="Rectangle 23"/>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8633"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8632" name="Picture 24"/>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3200400" y="4953000"/>
            <a:ext cx="2619375" cy="666750"/>
          </a:xfrm>
          <a:prstGeom prst="rect">
            <a:avLst/>
          </a:prstGeom>
          <a:noFill/>
        </p:spPr>
      </p:pic>
      <p:sp>
        <p:nvSpPr>
          <p:cNvPr id="68634" name="Rectangle 26"/>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8"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90600"/>
            <a:ext cx="9144000" cy="5632311"/>
          </a:xfrm>
          <a:prstGeom prst="rect">
            <a:avLst/>
          </a:prstGeom>
          <a:noFill/>
        </p:spPr>
        <p:txBody>
          <a:bodyPr wrap="square" rtlCol="1">
            <a:spAutoFit/>
          </a:bodyPr>
          <a:lstStyle/>
          <a:p>
            <a:pPr>
              <a:lnSpc>
                <a:spcPct val="150000"/>
              </a:lnSpc>
            </a:pPr>
            <a:r>
              <a:rPr lang="fa-IR" sz="2400" dirty="0" smtClean="0">
                <a:cs typeface="+mj-cs"/>
              </a:rPr>
              <a:t>         توان ظاهری ثانویه به ازای یک هسته ( ترانسفورماتور جداری ) است . بنابراین هنگامی که ترانسفورماتور دارای دو هسته ( ترانسفورماتور هسته ای ) است ،چون سیم پیچ روی هر دو هسته پیچیده می شود ، برای تعیین سطح مقطع هر هسته در فرمول محاسبه سطح مقطع ، نصف توان ظاهری ثانویه منظور می گردد . یعنی فرمول به صورت زیر در می اید : </a:t>
            </a:r>
          </a:p>
          <a:p>
            <a:pPr>
              <a:lnSpc>
                <a:spcPct val="150000"/>
              </a:lnSpc>
            </a:pPr>
            <a:endParaRPr lang="fa-IR" sz="2400" dirty="0" smtClean="0">
              <a:cs typeface="+mj-cs"/>
            </a:endParaRPr>
          </a:p>
          <a:p>
            <a:pPr>
              <a:lnSpc>
                <a:spcPct val="150000"/>
              </a:lnSpc>
            </a:pPr>
            <a:endParaRPr lang="fa-IR" sz="2400" dirty="0" smtClean="0">
              <a:cs typeface="+mj-cs"/>
            </a:endParaRPr>
          </a:p>
          <a:p>
            <a:pPr>
              <a:lnSpc>
                <a:spcPct val="150000"/>
              </a:lnSpc>
            </a:pPr>
            <a:r>
              <a:rPr lang="fa-IR" sz="2400" dirty="0" smtClean="0">
                <a:cs typeface="+mj-cs"/>
              </a:rPr>
              <a:t>جدول صفحه بعد سطح مقطع      را برای ترانسفورماتورهای جداری و هسته ای با توانی بین 2 تا 1200 ولت امپر در ثانویه نشان می دهد . این ترانسفورماتورها با این سطح مقطع عملا برای کار ساخته شده اند . </a:t>
            </a:r>
          </a:p>
          <a:p>
            <a:pPr>
              <a:lnSpc>
                <a:spcPct val="150000"/>
              </a:lnSpc>
            </a:pPr>
            <a:r>
              <a:rPr lang="fa-IR" sz="2400" dirty="0" smtClean="0">
                <a:cs typeface="+mj-cs"/>
              </a:rPr>
              <a:t>تذکر : برای مقدار                     می توان مقادیر 20% تا 30% بالاتر را منظور داشت که در اینصورت برای ترانسفورماتورهای جداری این مقدار 1.18 تا 1.27 می شود .</a:t>
            </a:r>
          </a:p>
        </p:txBody>
      </p:sp>
      <p:sp>
        <p:nvSpPr>
          <p:cNvPr id="675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758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8458200" y="1066800"/>
            <a:ext cx="428625" cy="447675"/>
          </a:xfrm>
          <a:prstGeom prst="rect">
            <a:avLst/>
          </a:prstGeom>
          <a:noFill/>
        </p:spPr>
      </p:pic>
      <p:sp>
        <p:nvSpPr>
          <p:cNvPr id="6758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758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971800" y="2819400"/>
            <a:ext cx="2286000" cy="1271977"/>
          </a:xfrm>
          <a:prstGeom prst="rect">
            <a:avLst/>
          </a:prstGeom>
          <a:noFill/>
        </p:spPr>
      </p:pic>
      <p:sp>
        <p:nvSpPr>
          <p:cNvPr id="67589" name="Rectangle 5"/>
          <p:cNvSpPr>
            <a:spLocks noChangeArrowheads="1"/>
          </p:cNvSpPr>
          <p:nvPr/>
        </p:nvSpPr>
        <p:spPr bwMode="auto">
          <a:xfrm>
            <a:off x="0" y="18192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10" name="Picture 3"/>
          <p:cNvPicPr>
            <a:picLocks noChangeAspect="1" noChangeArrowheads="1"/>
          </p:cNvPicPr>
          <p:nvPr/>
        </p:nvPicPr>
        <p:blipFill>
          <a:blip r:embed="rId3">
            <a:clrChange>
              <a:clrFrom>
                <a:srgbClr val="FFFFFF"/>
              </a:clrFrom>
              <a:clrTo>
                <a:srgbClr val="FFFFFF">
                  <a:alpha val="0"/>
                </a:srgbClr>
              </a:clrTo>
            </a:clrChange>
          </a:blip>
          <a:srcRect t="39161" r="87549" b="10489"/>
          <a:stretch>
            <a:fillRect/>
          </a:stretch>
        </p:blipFill>
        <p:spPr bwMode="auto">
          <a:xfrm>
            <a:off x="6248400" y="4343400"/>
            <a:ext cx="304800" cy="685800"/>
          </a:xfrm>
          <a:prstGeom prst="rect">
            <a:avLst/>
          </a:prstGeom>
          <a:noFill/>
        </p:spPr>
      </p:pic>
      <p:pic>
        <p:nvPicPr>
          <p:cNvPr id="11"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096000" y="5486400"/>
            <a:ext cx="1466850" cy="425568"/>
          </a:xfrm>
          <a:prstGeom prst="rect">
            <a:avLst/>
          </a:prstGeom>
          <a:noFill/>
        </p:spPr>
      </p:pic>
      <p:sp>
        <p:nvSpPr>
          <p:cNvPr id="12"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9144000" cy="461665"/>
          </a:xfrm>
          <a:prstGeom prst="rect">
            <a:avLst/>
          </a:prstGeom>
          <a:noFill/>
        </p:spPr>
        <p:txBody>
          <a:bodyPr wrap="square" rtlCol="1">
            <a:spAutoFit/>
          </a:bodyPr>
          <a:lstStyle/>
          <a:p>
            <a:r>
              <a:rPr lang="fa-IR" sz="2300" b="1" dirty="0" smtClean="0">
                <a:solidFill>
                  <a:srgbClr val="C00000"/>
                </a:solidFill>
                <a:cs typeface="+mj-cs"/>
              </a:rPr>
              <a:t>جدول شماره1- مقطع ترانسفورماتورهای جداری و هسته ای برای توان ظاهری ثانویه بین  2 تا 1200ولت امپر</a:t>
            </a:r>
            <a:endParaRPr lang="fa-IR" sz="2300" b="1" dirty="0">
              <a:solidFill>
                <a:srgbClr val="C00000"/>
              </a:solidFill>
              <a:cs typeface="+mj-cs"/>
            </a:endParaRPr>
          </a:p>
        </p:txBody>
      </p:sp>
      <p:graphicFrame>
        <p:nvGraphicFramePr>
          <p:cNvPr id="9" name="Table 8"/>
          <p:cNvGraphicFramePr>
            <a:graphicFrameLocks noGrp="1"/>
          </p:cNvGraphicFramePr>
          <p:nvPr/>
        </p:nvGraphicFramePr>
        <p:xfrm>
          <a:off x="1905000" y="838200"/>
          <a:ext cx="5181600" cy="5852160"/>
        </p:xfrm>
        <a:graphic>
          <a:graphicData uri="http://schemas.openxmlformats.org/drawingml/2006/table">
            <a:tbl>
              <a:tblPr rtl="1" firstRow="1" bandRow="1">
                <a:tableStyleId>{5C22544A-7EE6-4342-B048-85BDC9FD1C3A}</a:tableStyleId>
              </a:tblPr>
              <a:tblGrid>
                <a:gridCol w="1295400"/>
                <a:gridCol w="1295400"/>
                <a:gridCol w="1295400"/>
                <a:gridCol w="1295400"/>
              </a:tblGrid>
              <a:tr h="327710">
                <a:tc>
                  <a:txBody>
                    <a:bodyPr/>
                    <a:lstStyle/>
                    <a:p>
                      <a:pPr algn="ctr" rtl="1"/>
                      <a:endParaRPr lang="fa-IR" dirty="0"/>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endParaRPr lang="fa-IR" dirty="0"/>
                    </a:p>
                  </a:txBody>
                  <a:tcPr vert="vert"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endParaRPr lang="fa-IR" dirty="0"/>
                    </a:p>
                  </a:txBody>
                  <a:tcPr vert="vert"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endParaRPr lang="fa-IR" dirty="0"/>
                    </a:p>
                  </a:txBody>
                  <a:tcPr vert="vert"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7710">
                <a:tc>
                  <a:txBody>
                    <a:bodyPr/>
                    <a:lstStyle/>
                    <a:p>
                      <a:pPr algn="ctr" rtl="1"/>
                      <a:r>
                        <a:rPr lang="fa-IR" b="1" dirty="0" smtClean="0">
                          <a:cs typeface="+mj-cs"/>
                        </a:rPr>
                        <a:t>1.4</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0.7</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1.41</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2</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7710">
                <a:tc>
                  <a:txBody>
                    <a:bodyPr/>
                    <a:lstStyle/>
                    <a:p>
                      <a:pPr algn="ctr" rtl="1"/>
                      <a:r>
                        <a:rPr lang="fa-IR" b="1" dirty="0" smtClean="0">
                          <a:cs typeface="+mj-cs"/>
                        </a:rPr>
                        <a:t>3.1</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1.55</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3.16</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5661">
                <a:tc>
                  <a:txBody>
                    <a:bodyPr/>
                    <a:lstStyle/>
                    <a:p>
                      <a:pPr algn="ctr" rtl="1"/>
                      <a:r>
                        <a:rPr lang="fa-IR" b="1" dirty="0" smtClean="0">
                          <a:cs typeface="+mj-cs"/>
                        </a:rPr>
                        <a:t>5.4</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2.7</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5.45</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30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5661">
                <a:tc>
                  <a:txBody>
                    <a:bodyPr/>
                    <a:lstStyle/>
                    <a:p>
                      <a:pPr algn="ctr" rtl="1"/>
                      <a:r>
                        <a:rPr lang="fa-IR" b="1" dirty="0" smtClean="0">
                          <a:cs typeface="+mj-cs"/>
                        </a:rPr>
                        <a:t>7</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3.5</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7.1</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50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5661">
                <a:tc>
                  <a:txBody>
                    <a:bodyPr/>
                    <a:lstStyle/>
                    <a:p>
                      <a:pPr algn="ctr" rtl="1"/>
                      <a:r>
                        <a:rPr lang="fa-IR" b="1" dirty="0" smtClean="0">
                          <a:cs typeface="+mj-cs"/>
                        </a:rPr>
                        <a:t>10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5</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100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5661">
                <a:tc>
                  <a:txBody>
                    <a:bodyPr/>
                    <a:lstStyle/>
                    <a:p>
                      <a:pPr algn="ctr" rtl="1"/>
                      <a:r>
                        <a:rPr lang="fa-IR" b="1" dirty="0" smtClean="0">
                          <a:cs typeface="+mj-cs"/>
                        </a:rPr>
                        <a:t>13</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6.5</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13.4</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180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9080">
                <a:tc>
                  <a:txBody>
                    <a:bodyPr/>
                    <a:lstStyle/>
                    <a:p>
                      <a:pPr algn="ctr" rtl="1"/>
                      <a:r>
                        <a:rPr lang="fa-IR" b="1" dirty="0" smtClean="0">
                          <a:cs typeface="+mj-cs"/>
                        </a:rPr>
                        <a:t>14</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7</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14.1</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200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5661">
                <a:tc>
                  <a:txBody>
                    <a:bodyPr/>
                    <a:lstStyle/>
                    <a:p>
                      <a:pPr algn="ctr" rtl="1"/>
                      <a:r>
                        <a:rPr lang="fa-IR" b="1" dirty="0" smtClean="0">
                          <a:cs typeface="+mj-cs"/>
                        </a:rPr>
                        <a:t>15.6</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7.8</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15.8</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250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5661">
                <a:tc>
                  <a:txBody>
                    <a:bodyPr/>
                    <a:lstStyle/>
                    <a:p>
                      <a:pPr algn="ctr" rtl="1"/>
                      <a:r>
                        <a:rPr lang="fa-IR" b="1" dirty="0" smtClean="0">
                          <a:cs typeface="+mj-cs"/>
                        </a:rPr>
                        <a:t>17</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8.6</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17.4</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300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5661">
                <a:tc>
                  <a:txBody>
                    <a:bodyPr/>
                    <a:lstStyle/>
                    <a:p>
                      <a:pPr algn="ctr" rtl="1"/>
                      <a:r>
                        <a:rPr lang="fa-IR" b="1" dirty="0" smtClean="0">
                          <a:cs typeface="+mj-cs"/>
                        </a:rPr>
                        <a:t>18.5</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9.3</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18.6</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350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5661">
                <a:tc>
                  <a:txBody>
                    <a:bodyPr/>
                    <a:lstStyle/>
                    <a:p>
                      <a:pPr algn="ctr" rtl="1"/>
                      <a:r>
                        <a:rPr lang="fa-IR" b="1" dirty="0" smtClean="0">
                          <a:cs typeface="+mj-cs"/>
                        </a:rPr>
                        <a:t>19.6</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9.8</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20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400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5661">
                <a:tc>
                  <a:txBody>
                    <a:bodyPr/>
                    <a:lstStyle/>
                    <a:p>
                      <a:pPr algn="ctr" rtl="1"/>
                      <a:r>
                        <a:rPr lang="fa-IR" b="1" dirty="0" smtClean="0">
                          <a:cs typeface="+mj-cs"/>
                        </a:rPr>
                        <a:t>24.4</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12.2</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24.5</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600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5661">
                <a:tc>
                  <a:txBody>
                    <a:bodyPr/>
                    <a:lstStyle/>
                    <a:p>
                      <a:pPr algn="ctr" rtl="1"/>
                      <a:r>
                        <a:rPr lang="fa-IR" b="1" dirty="0" smtClean="0">
                          <a:cs typeface="+mj-cs"/>
                        </a:rPr>
                        <a:t>26</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13</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26.5</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700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5661">
                <a:tc>
                  <a:txBody>
                    <a:bodyPr/>
                    <a:lstStyle/>
                    <a:p>
                      <a:pPr algn="ctr" rtl="1"/>
                      <a:r>
                        <a:rPr lang="fa-IR" b="1" dirty="0" smtClean="0">
                          <a:cs typeface="+mj-cs"/>
                        </a:rPr>
                        <a:t>30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15</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30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900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15661">
                <a:tc>
                  <a:txBody>
                    <a:bodyPr/>
                    <a:lstStyle/>
                    <a:p>
                      <a:pPr algn="ctr" rtl="1"/>
                      <a:r>
                        <a:rPr lang="fa-IR" b="1" dirty="0" smtClean="0">
                          <a:cs typeface="+mj-cs"/>
                        </a:rPr>
                        <a:t>34.5</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17.5</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35</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b="1" dirty="0" smtClean="0">
                          <a:cs typeface="+mj-cs"/>
                        </a:rPr>
                        <a:t>1200</a:t>
                      </a:r>
                      <a:endParaRPr lang="fa-IR" b="1" dirty="0">
                        <a:cs typeface="+mj-cs"/>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6656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6562" name="Picture 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438400" y="838200"/>
            <a:ext cx="333375" cy="342900"/>
          </a:xfrm>
          <a:prstGeom prst="rect">
            <a:avLst/>
          </a:prstGeom>
          <a:noFill/>
        </p:spPr>
      </p:pic>
      <p:sp>
        <p:nvSpPr>
          <p:cNvPr id="66564" name="Rectangle 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656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6565"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505200" y="838200"/>
            <a:ext cx="514350" cy="409575"/>
          </a:xfrm>
          <a:prstGeom prst="rect">
            <a:avLst/>
          </a:prstGeom>
          <a:noFill/>
        </p:spPr>
      </p:pic>
      <p:sp>
        <p:nvSpPr>
          <p:cNvPr id="66567" name="Rectangle 7"/>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66568" name="Picture 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800600" y="838200"/>
            <a:ext cx="276225" cy="342900"/>
          </a:xfrm>
          <a:prstGeom prst="rect">
            <a:avLst/>
          </a:prstGeom>
          <a:noFill/>
        </p:spPr>
      </p:pic>
      <p:sp>
        <p:nvSpPr>
          <p:cNvPr id="66570" name="Rectangle 10"/>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0" name="TextBox 19"/>
          <p:cNvSpPr txBox="1"/>
          <p:nvPr/>
        </p:nvSpPr>
        <p:spPr>
          <a:xfrm>
            <a:off x="5105400" y="914400"/>
            <a:ext cx="685800" cy="276999"/>
          </a:xfrm>
          <a:prstGeom prst="rect">
            <a:avLst/>
          </a:prstGeom>
          <a:noFill/>
        </p:spPr>
        <p:txBody>
          <a:bodyPr wrap="square" rtlCol="1">
            <a:spAutoFit/>
          </a:bodyPr>
          <a:lstStyle/>
          <a:p>
            <a:r>
              <a:rPr lang="fa-IR" sz="1200" b="1" dirty="0" smtClean="0"/>
              <a:t>هسته ای</a:t>
            </a:r>
            <a:endParaRPr lang="fa-IR" sz="1200" b="1" dirty="0"/>
          </a:p>
        </p:txBody>
      </p:sp>
      <p:pic>
        <p:nvPicPr>
          <p:cNvPr id="66571" name="Picture 1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019800" y="838200"/>
            <a:ext cx="276225" cy="342900"/>
          </a:xfrm>
          <a:prstGeom prst="rect">
            <a:avLst/>
          </a:prstGeom>
          <a:noFill/>
        </p:spPr>
      </p:pic>
      <p:sp>
        <p:nvSpPr>
          <p:cNvPr id="66573" name="Rectangle 1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TextBox 23"/>
          <p:cNvSpPr txBox="1"/>
          <p:nvPr/>
        </p:nvSpPr>
        <p:spPr>
          <a:xfrm>
            <a:off x="6324600" y="914400"/>
            <a:ext cx="762000" cy="276999"/>
          </a:xfrm>
          <a:prstGeom prst="rect">
            <a:avLst/>
          </a:prstGeom>
          <a:noFill/>
        </p:spPr>
        <p:txBody>
          <a:bodyPr wrap="square" rtlCol="1">
            <a:spAutoFit/>
          </a:bodyPr>
          <a:lstStyle/>
          <a:p>
            <a:r>
              <a:rPr lang="fa-IR" sz="1200" b="1" dirty="0" smtClean="0"/>
              <a:t>جداری</a:t>
            </a:r>
            <a:endParaRPr lang="fa-IR" sz="1200" b="1" dirty="0"/>
          </a:p>
        </p:txBody>
      </p:sp>
      <p:sp>
        <p:nvSpPr>
          <p:cNvPr id="16"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524001"/>
            <a:ext cx="8153400" cy="4524315"/>
          </a:xfrm>
          <a:prstGeom prst="rect">
            <a:avLst/>
          </a:prstGeom>
          <a:noFill/>
        </p:spPr>
        <p:txBody>
          <a:bodyPr wrap="square" rtlCol="1">
            <a:spAutoFit/>
            <a:scene3d>
              <a:camera prst="orthographicFront"/>
              <a:lightRig rig="balanced" dir="t">
                <a:rot lat="0" lon="0" rev="2100000"/>
              </a:lightRig>
            </a:scene3d>
            <a:sp3d extrusionH="57150" prstMaterial="metal">
              <a:bevelT w="38100" h="25400"/>
              <a:contourClr>
                <a:schemeClr val="bg2"/>
              </a:contourClr>
            </a:sp3d>
          </a:bodyPr>
          <a:lstStyle/>
          <a:p>
            <a:r>
              <a:rPr lang="fa-IR" b="1" dirty="0" smtClean="0">
                <a:ln w="50800"/>
                <a:solidFill>
                  <a:schemeClr val="tx1">
                    <a:lumMod val="85000"/>
                  </a:schemeClr>
                </a:solidFill>
              </a:rPr>
              <a:t>ترانسفورماتور به چند ین بخش اساسی تقسیم می شود که در اینجا فقط  به بررسی هسته ترانسفورماتورهای مختلف اشاره می کنیم .</a:t>
            </a:r>
          </a:p>
          <a:p>
            <a:endParaRPr lang="fa-IR" b="1" dirty="0" smtClean="0">
              <a:ln w="50800"/>
              <a:solidFill>
                <a:schemeClr val="bg1">
                  <a:shade val="50000"/>
                </a:schemeClr>
              </a:solidFill>
            </a:endParaRPr>
          </a:p>
          <a:p>
            <a:pPr algn="r"/>
            <a:r>
              <a:rPr lang="fa-IR" b="1" dirty="0" smtClean="0">
                <a:ln w="50800"/>
                <a:solidFill>
                  <a:srgbClr val="FFFF00"/>
                </a:solidFill>
              </a:rPr>
              <a:t>مباحثی که مورد بررسی قرار گرفته اند :</a:t>
            </a:r>
            <a:endParaRPr lang="fa-IR" b="1" dirty="0" smtClean="0">
              <a:ln w="50800"/>
              <a:solidFill>
                <a:srgbClr val="002060"/>
              </a:solidFill>
            </a:endParaRPr>
          </a:p>
          <a:p>
            <a:r>
              <a:rPr lang="fa-IR" b="1" dirty="0" smtClean="0">
                <a:ln w="50800"/>
                <a:solidFill>
                  <a:schemeClr val="accent3">
                    <a:lumMod val="40000"/>
                    <a:lumOff val="60000"/>
                  </a:schemeClr>
                </a:solidFill>
              </a:rPr>
              <a:t>1- نقش هسته در ترانسفورماتور</a:t>
            </a:r>
          </a:p>
          <a:p>
            <a:r>
              <a:rPr lang="fa-IR" b="1" dirty="0" smtClean="0">
                <a:ln w="50800"/>
                <a:solidFill>
                  <a:schemeClr val="accent3">
                    <a:lumMod val="40000"/>
                    <a:lumOff val="60000"/>
                  </a:schemeClr>
                </a:solidFill>
              </a:rPr>
              <a:t>2- خصوصیات هسته ایده ال </a:t>
            </a:r>
          </a:p>
          <a:p>
            <a:r>
              <a:rPr lang="fa-IR" b="1" dirty="0" smtClean="0">
                <a:ln w="50800"/>
                <a:solidFill>
                  <a:schemeClr val="accent3">
                    <a:lumMod val="40000"/>
                    <a:lumOff val="60000"/>
                  </a:schemeClr>
                </a:solidFill>
              </a:rPr>
              <a:t>3- خصوصیات هسته واقعی </a:t>
            </a:r>
          </a:p>
          <a:p>
            <a:r>
              <a:rPr lang="fa-IR" b="1" dirty="0" smtClean="0">
                <a:ln w="50800"/>
                <a:solidFill>
                  <a:schemeClr val="accent3">
                    <a:lumMod val="40000"/>
                    <a:lumOff val="60000"/>
                  </a:schemeClr>
                </a:solidFill>
              </a:rPr>
              <a:t>4- نحوه انتخاب جنس هسته</a:t>
            </a:r>
          </a:p>
          <a:p>
            <a:r>
              <a:rPr lang="fa-IR" b="1" dirty="0" smtClean="0">
                <a:ln w="50800"/>
                <a:solidFill>
                  <a:schemeClr val="accent3">
                    <a:lumMod val="40000"/>
                    <a:lumOff val="60000"/>
                  </a:schemeClr>
                </a:solidFill>
              </a:rPr>
              <a:t>5- ضرایب یا پارامترهای هسته </a:t>
            </a:r>
          </a:p>
          <a:p>
            <a:r>
              <a:rPr lang="fa-IR" b="1" dirty="0" smtClean="0">
                <a:ln w="50800"/>
                <a:solidFill>
                  <a:schemeClr val="accent3">
                    <a:lumMod val="40000"/>
                    <a:lumOff val="60000"/>
                  </a:schemeClr>
                </a:solidFill>
              </a:rPr>
              <a:t>6- نحوه انتخاب ابعاد هسته و شکل ظاهری  </a:t>
            </a:r>
          </a:p>
          <a:p>
            <a:r>
              <a:rPr lang="fa-IR" b="1" dirty="0" smtClean="0">
                <a:ln w="50800"/>
                <a:solidFill>
                  <a:schemeClr val="accent3">
                    <a:lumMod val="40000"/>
                    <a:lumOff val="60000"/>
                  </a:schemeClr>
                </a:solidFill>
              </a:rPr>
              <a:t>7- نحوه قرار گرفتن هسته در ترانسفورماتور </a:t>
            </a:r>
          </a:p>
          <a:p>
            <a:r>
              <a:rPr lang="fa-IR" b="1" dirty="0" smtClean="0">
                <a:ln w="50800"/>
                <a:solidFill>
                  <a:schemeClr val="accent3">
                    <a:lumMod val="40000"/>
                    <a:lumOff val="60000"/>
                  </a:schemeClr>
                </a:solidFill>
              </a:rPr>
              <a:t>8- شکل های هسته </a:t>
            </a:r>
          </a:p>
          <a:p>
            <a:r>
              <a:rPr lang="fa-IR" b="1" dirty="0" smtClean="0">
                <a:ln w="50800"/>
                <a:solidFill>
                  <a:schemeClr val="accent3">
                    <a:lumMod val="40000"/>
                    <a:lumOff val="60000"/>
                  </a:schemeClr>
                </a:solidFill>
              </a:rPr>
              <a:t>9- تلفات موجود در هسته </a:t>
            </a:r>
          </a:p>
          <a:p>
            <a:r>
              <a:rPr lang="fa-IR" b="1" dirty="0" smtClean="0">
                <a:ln w="50800"/>
                <a:solidFill>
                  <a:schemeClr val="accent3">
                    <a:lumMod val="40000"/>
                    <a:lumOff val="60000"/>
                  </a:schemeClr>
                </a:solidFill>
              </a:rPr>
              <a:t>10- بررسی انواع تلفات در هسته</a:t>
            </a:r>
          </a:p>
          <a:p>
            <a:r>
              <a:rPr lang="fa-IR" b="1" dirty="0" smtClean="0">
                <a:ln w="50800"/>
                <a:solidFill>
                  <a:schemeClr val="accent3">
                    <a:lumMod val="40000"/>
                    <a:lumOff val="60000"/>
                  </a:schemeClr>
                </a:solidFill>
              </a:rPr>
              <a:t>11- نحوه ی از بین بردن یا کاهش دادن تلفات هسته </a:t>
            </a:r>
          </a:p>
          <a:p>
            <a:r>
              <a:rPr lang="fa-IR" b="1" dirty="0" smtClean="0">
                <a:ln w="50800"/>
                <a:solidFill>
                  <a:schemeClr val="accent3">
                    <a:lumMod val="40000"/>
                    <a:lumOff val="60000"/>
                  </a:schemeClr>
                </a:solidFill>
              </a:rPr>
              <a:t>12- نحوه محاسبه تلفات هسته </a:t>
            </a:r>
            <a:endParaRPr lang="fa-IR" b="1" dirty="0">
              <a:ln w="50800"/>
              <a:solidFill>
                <a:schemeClr val="bg1">
                  <a:shade val="50000"/>
                </a:schemeClr>
              </a:solidFill>
            </a:endParaRPr>
          </a:p>
        </p:txBody>
      </p:sp>
      <p:sp>
        <p:nvSpPr>
          <p:cNvPr id="3" name="TextBox 2"/>
          <p:cNvSpPr txBox="1"/>
          <p:nvPr/>
        </p:nvSpPr>
        <p:spPr>
          <a:xfrm>
            <a:off x="0" y="228600"/>
            <a:ext cx="9144000" cy="1200329"/>
          </a:xfrm>
          <a:prstGeom prst="rect">
            <a:avLst/>
          </a:prstGeom>
          <a:noFill/>
        </p:spPr>
        <p:txBody>
          <a:bodyPr wrap="square" rtlCol="1">
            <a:spAutoFit/>
          </a:bodyPr>
          <a:lstStyle/>
          <a:p>
            <a:pPr algn="ctr"/>
            <a:r>
              <a:rPr lang="fa-IR" sz="54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rPr>
              <a:t>هسته ترانسفورماتور </a:t>
            </a:r>
          </a:p>
          <a:p>
            <a:endParaRPr lang="fa-IR" dirty="0"/>
          </a:p>
        </p:txBody>
      </p:sp>
      <p:sp>
        <p:nvSpPr>
          <p:cNvPr id="5" name="Subtitle 2"/>
          <p:cNvSpPr txBox="1">
            <a:spLocks/>
          </p:cNvSpPr>
          <p:nvPr/>
        </p:nvSpPr>
        <p:spPr>
          <a:xfrm>
            <a:off x="0" y="6400800"/>
            <a:ext cx="3352800" cy="457200"/>
          </a:xfrm>
          <a:prstGeom prst="rect">
            <a:avLst/>
          </a:prstGeom>
        </p:spPr>
        <p:txBody>
          <a:bodyPr>
            <a:normAutofit fontScale="55000" lnSpcReduction="20000"/>
          </a:bodyPr>
          <a:lstStyle>
            <a:lvl1pPr marL="292100" indent="-292100" algn="r" rtl="1"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r" rtl="1"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r" rtl="1"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r" rtl="1"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r" rtl="1"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r" rtl="1"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r" rtl="1"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85800"/>
            <a:ext cx="9144000" cy="5032147"/>
          </a:xfrm>
          <a:prstGeom prst="rect">
            <a:avLst/>
          </a:prstGeom>
          <a:noFill/>
        </p:spPr>
        <p:txBody>
          <a:bodyPr wrap="square" rtlCol="1">
            <a:spAutoFit/>
          </a:bodyPr>
          <a:lstStyle/>
          <a:p>
            <a:pPr>
              <a:lnSpc>
                <a:spcPct val="150000"/>
              </a:lnSpc>
            </a:pPr>
            <a:r>
              <a:rPr lang="fa-IR" sz="2400" dirty="0" smtClean="0">
                <a:cs typeface="+mj-cs"/>
              </a:rPr>
              <a:t>با توجه به جدول اسلاید قبل ، برای یک مقدار معین توان مفید در ثانویه ، سطح مقطع هسته مرکزی ترانسفورماتور تا حدودی بزرگ به دست می اید . این امر سبب بزرگ شدن بوبین ها می شود که در نتیجه افزایش سطح تبادل حرارتی به همراه دارد . بنابراین ترانسفورماتور کمتر گرم می شود . البته وزن ورق ها و مس بکار رفته شده نیز بسیار مهم است وباعث افزایش وزن ترانسفورماتور شده و ترانسفورماتور گران تمام می شود . برعکس اگر ساخت ترانسفورماتور بر این اساس باشد که به طور متناوب کار کند ، می توان ضریب </a:t>
            </a:r>
            <a:r>
              <a:rPr lang="en-US" sz="2400" dirty="0" smtClean="0">
                <a:cs typeface="+mj-cs"/>
              </a:rPr>
              <a:t>k </a:t>
            </a:r>
            <a:r>
              <a:rPr lang="fa-IR" sz="2400" dirty="0" smtClean="0">
                <a:cs typeface="+mj-cs"/>
              </a:rPr>
              <a:t> را تا حد 0.7 یا 0.6 پایین اورد . در این صورت سطح مقطع هسته مرکزی کوچک می شود . بوبین ها سطح تبادل حرارتی کمتری را ارائه می دهند و حرارت تولید شده در کار تناوبی ترانسفورماتور قابل قبول است . بدیهی است که این حرارت در کار دائم برای ترانسفورماتور قابل تحمل نخواهد بود . چنانچه دیده می شود ، برای همان مقدار توان مفید در ثانویه وزن ترانسفورماتور سبک و به بهای ارزان تمام می شود .    </a:t>
            </a:r>
            <a:endParaRPr lang="fa-IR" sz="2400" dirty="0">
              <a:cs typeface="+mj-cs"/>
            </a:endParaRPr>
          </a:p>
        </p:txBody>
      </p:sp>
      <p:sp>
        <p:nvSpPr>
          <p:cNvPr id="3"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0"/>
            <a:ext cx="9144000" cy="4955203"/>
          </a:xfrm>
          <a:prstGeom prst="rect">
            <a:avLst/>
          </a:prstGeom>
          <a:noFill/>
        </p:spPr>
        <p:txBody>
          <a:bodyPr wrap="square" rtlCol="1">
            <a:spAutoFit/>
          </a:bodyPr>
          <a:lstStyle/>
          <a:p>
            <a:r>
              <a:rPr lang="fa-IR" sz="2800" b="1" dirty="0" smtClean="0">
                <a:cs typeface="+mj-cs"/>
              </a:rPr>
              <a:t>عرض هسته </a:t>
            </a:r>
            <a:r>
              <a:rPr lang="en-US" sz="2800" b="1" dirty="0" smtClean="0">
                <a:cs typeface="+mj-cs"/>
              </a:rPr>
              <a:t>b </a:t>
            </a:r>
            <a:r>
              <a:rPr lang="fa-IR" sz="2800" b="1" dirty="0" smtClean="0">
                <a:cs typeface="+mj-cs"/>
              </a:rPr>
              <a:t> =</a:t>
            </a:r>
          </a:p>
          <a:p>
            <a:endParaRPr lang="fa-IR" dirty="0" smtClean="0">
              <a:cs typeface="+mj-cs"/>
            </a:endParaRPr>
          </a:p>
          <a:p>
            <a:endParaRPr lang="fa-IR" dirty="0" smtClean="0">
              <a:cs typeface="+mj-cs"/>
            </a:endParaRPr>
          </a:p>
          <a:p>
            <a:r>
              <a:rPr lang="fa-IR" sz="2400" dirty="0" smtClean="0">
                <a:cs typeface="+mj-cs"/>
              </a:rPr>
              <a:t>مقطع هسته ی ترانسفورماتور را می توان به شکل مربع انتخاب کرد . در این صورت تلفات انرژی در ترانسفورماتور را باید به توان مفید ان اضافه کرد . برای کم کردن میزان تلفات در ترانسفورماتور ، سطح مقطع هسته را به شکل مستطیلی انتخاب می کنند که عرض ان مقدار ثابت ( </a:t>
            </a:r>
            <a:r>
              <a:rPr lang="en-US" sz="2400" b="1" dirty="0" smtClean="0">
                <a:cs typeface="+mj-cs"/>
              </a:rPr>
              <a:t>b</a:t>
            </a:r>
            <a:r>
              <a:rPr lang="fa-IR" sz="2400" dirty="0" smtClean="0">
                <a:cs typeface="+mj-cs"/>
              </a:rPr>
              <a:t> ) باشد . </a:t>
            </a:r>
          </a:p>
          <a:p>
            <a:r>
              <a:rPr lang="fa-IR" sz="2400" dirty="0" smtClean="0">
                <a:cs typeface="+mj-cs"/>
              </a:rPr>
              <a:t>ضخامت ورق ها ضلع دیگر مقطع را بوجود می اورند . باید توجه داشت که ضخامت ورق ها از عرض ( </a:t>
            </a:r>
            <a:r>
              <a:rPr lang="en-US" sz="2400" b="1" dirty="0" smtClean="0">
                <a:cs typeface="+mj-cs"/>
              </a:rPr>
              <a:t>b</a:t>
            </a:r>
            <a:r>
              <a:rPr lang="fa-IR" sz="2400" dirty="0" smtClean="0">
                <a:cs typeface="+mj-cs"/>
              </a:rPr>
              <a:t> ) کمتر نباشد </a:t>
            </a:r>
            <a:r>
              <a:rPr lang="fa-IR" sz="2400" dirty="0" smtClean="0"/>
              <a:t>. </a:t>
            </a:r>
          </a:p>
          <a:p>
            <a:r>
              <a:rPr lang="fa-IR" sz="2400" dirty="0" smtClean="0">
                <a:cs typeface="+mj-cs"/>
              </a:rPr>
              <a:t>عرض ماکزیمم برای یک هسته با مقطع مربع شکل چنین حساب می شود :</a:t>
            </a:r>
          </a:p>
          <a:p>
            <a:endParaRPr lang="fa-IR" sz="2400" dirty="0" smtClean="0">
              <a:cs typeface="+mj-cs"/>
            </a:endParaRPr>
          </a:p>
          <a:p>
            <a:endParaRPr lang="fa-IR" sz="2400" dirty="0" smtClean="0">
              <a:cs typeface="+mj-cs"/>
            </a:endParaRPr>
          </a:p>
          <a:p>
            <a:endParaRPr lang="fa-IR" dirty="0" smtClean="0"/>
          </a:p>
          <a:p>
            <a:endParaRPr lang="fa-IR" dirty="0" smtClean="0"/>
          </a:p>
          <a:p>
            <a:r>
              <a:rPr lang="fa-IR" sz="2400" dirty="0" smtClean="0">
                <a:cs typeface="+mj-cs"/>
              </a:rPr>
              <a:t>البته عرض مینیمم نیز قابل قبول است . </a:t>
            </a:r>
            <a:r>
              <a:rPr lang="fa-IR" dirty="0" smtClean="0"/>
              <a:t> </a:t>
            </a:r>
            <a:endParaRPr lang="fa-IR" dirty="0"/>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4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 y="4114800"/>
            <a:ext cx="2695575" cy="695325"/>
          </a:xfrm>
          <a:prstGeom prst="rect">
            <a:avLst/>
          </a:prstGeom>
          <a:noFill/>
        </p:spPr>
      </p:pic>
      <p:sp>
        <p:nvSpPr>
          <p:cNvPr id="10243" name="Rectangle 3"/>
          <p:cNvSpPr>
            <a:spLocks noChangeArrowheads="1"/>
          </p:cNvSpPr>
          <p:nvPr/>
        </p:nvSpPr>
        <p:spPr bwMode="auto">
          <a:xfrm>
            <a:off x="0" y="1152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0"/>
            <a:ext cx="9144000" cy="2616101"/>
          </a:xfrm>
          <a:prstGeom prst="rect">
            <a:avLst/>
          </a:prstGeom>
          <a:noFill/>
        </p:spPr>
        <p:txBody>
          <a:bodyPr wrap="square" rtlCol="1">
            <a:spAutoFit/>
          </a:bodyPr>
          <a:lstStyle/>
          <a:p>
            <a:r>
              <a:rPr lang="fa-IR" sz="2200" dirty="0" smtClean="0">
                <a:cs typeface="+mj-cs"/>
              </a:rPr>
              <a:t>در حالتی که مقطع مربع مستطیل است ، ضخامت ورق ها را در ارتباط با عرض هسته</a:t>
            </a:r>
            <a:r>
              <a:rPr lang="fa-IR" sz="2000" dirty="0" smtClean="0">
                <a:cs typeface="+mj-cs"/>
              </a:rPr>
              <a:t> ( </a:t>
            </a:r>
            <a:r>
              <a:rPr lang="en-US" sz="2000" b="1" dirty="0" smtClean="0">
                <a:cs typeface="+mj-cs"/>
              </a:rPr>
              <a:t>b</a:t>
            </a:r>
            <a:r>
              <a:rPr lang="fa-IR" sz="2000" dirty="0" smtClean="0">
                <a:cs typeface="+mj-cs"/>
              </a:rPr>
              <a:t> ) می توان                  انتخاب کرد . در این صورت مقطع هسته چنین خواهد بود : </a:t>
            </a:r>
          </a:p>
          <a:p>
            <a:endParaRPr lang="fa-IR" sz="2000" dirty="0" smtClean="0">
              <a:cs typeface="+mj-cs"/>
            </a:endParaRPr>
          </a:p>
          <a:p>
            <a:endParaRPr lang="fa-IR" sz="2000" dirty="0" smtClean="0">
              <a:cs typeface="+mj-cs"/>
            </a:endParaRPr>
          </a:p>
          <a:p>
            <a:endParaRPr lang="fa-IR" sz="2000" dirty="0" smtClean="0">
              <a:cs typeface="+mj-cs"/>
            </a:endParaRPr>
          </a:p>
          <a:p>
            <a:r>
              <a:rPr lang="fa-IR" sz="2000" dirty="0" smtClean="0">
                <a:cs typeface="+mj-cs"/>
              </a:rPr>
              <a:t>در چنین شرایطی ، عرض مینیمم یعنی          عبارت خواهد بود از : </a:t>
            </a:r>
          </a:p>
          <a:p>
            <a:r>
              <a:rPr lang="fa-IR" sz="2000" dirty="0" smtClean="0">
                <a:cs typeface="+mj-cs"/>
              </a:rPr>
              <a:t> </a:t>
            </a:r>
          </a:p>
          <a:p>
            <a:r>
              <a:rPr lang="fa-IR" sz="2000" dirty="0" smtClean="0">
                <a:cs typeface="+mj-cs"/>
              </a:rPr>
              <a:t>  </a:t>
            </a:r>
            <a:r>
              <a:rPr lang="fa-IR" sz="2200" dirty="0" smtClean="0">
                <a:cs typeface="+mj-cs"/>
              </a:rPr>
              <a:t>   </a:t>
            </a: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62000" y="609600"/>
            <a:ext cx="828675" cy="628650"/>
          </a:xfrm>
          <a:prstGeom prst="rect">
            <a:avLst/>
          </a:prstGeom>
          <a:noFill/>
        </p:spPr>
      </p:pic>
      <p:sp>
        <p:nvSpPr>
          <p:cNvPr id="9219" name="Rectangle 3"/>
          <p:cNvSpPr>
            <a:spLocks noChangeArrowheads="1"/>
          </p:cNvSpPr>
          <p:nvPr/>
        </p:nvSpPr>
        <p:spPr bwMode="auto">
          <a:xfrm>
            <a:off x="0" y="10858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2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2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4800" y="1524000"/>
            <a:ext cx="4857750" cy="733425"/>
          </a:xfrm>
          <a:prstGeom prst="rect">
            <a:avLst/>
          </a:prstGeom>
          <a:noFill/>
        </p:spPr>
      </p:pic>
      <p:sp>
        <p:nvSpPr>
          <p:cNvPr id="9222" name="Rectangle 6"/>
          <p:cNvSpPr>
            <a:spLocks noChangeArrowheads="1"/>
          </p:cNvSpPr>
          <p:nvPr/>
        </p:nvSpPr>
        <p:spPr bwMode="auto">
          <a:xfrm>
            <a:off x="0" y="1190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2" name="Straight Arrow Connector 11"/>
          <p:cNvCxnSpPr/>
          <p:nvPr/>
        </p:nvCxnSpPr>
        <p:spPr>
          <a:xfrm>
            <a:off x="2286000" y="1981200"/>
            <a:ext cx="10668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2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23"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6019800" y="2286000"/>
            <a:ext cx="495300" cy="342900"/>
          </a:xfrm>
          <a:prstGeom prst="rect">
            <a:avLst/>
          </a:prstGeom>
          <a:noFill/>
        </p:spPr>
      </p:pic>
      <p:sp>
        <p:nvSpPr>
          <p:cNvPr id="922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9228"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27" name="Picture 1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04800" y="2819400"/>
            <a:ext cx="2076450" cy="447675"/>
          </a:xfrm>
          <a:prstGeom prst="rect">
            <a:avLst/>
          </a:prstGeom>
          <a:noFill/>
        </p:spPr>
      </p:pic>
      <p:sp>
        <p:nvSpPr>
          <p:cNvPr id="19" name="Rectangle 18"/>
          <p:cNvSpPr/>
          <p:nvPr/>
        </p:nvSpPr>
        <p:spPr>
          <a:xfrm>
            <a:off x="2819400" y="3810000"/>
            <a:ext cx="3657600" cy="2057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21" name="Straight Connector 20"/>
          <p:cNvCxnSpPr>
            <a:stCxn id="19" idx="0"/>
          </p:cNvCxnSpPr>
          <p:nvPr/>
        </p:nvCxnSpPr>
        <p:spPr>
          <a:xfrm rot="5400000" flipH="1" flipV="1">
            <a:off x="5753100" y="2705100"/>
            <a:ext cx="1588" cy="2209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flipH="1" flipV="1">
            <a:off x="5752306" y="4763294"/>
            <a:ext cx="1588" cy="2209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5676900" y="4838700"/>
            <a:ext cx="20574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6324600" y="6019800"/>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2667794" y="6019006"/>
            <a:ext cx="304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a:off x="2819400" y="6096000"/>
            <a:ext cx="3657600" cy="1588"/>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2247900" y="4838700"/>
            <a:ext cx="1447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576354" y="4816634"/>
            <a:ext cx="10972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2911634" y="4786154"/>
            <a:ext cx="7315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3246914" y="4755674"/>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3536474" y="4770914"/>
            <a:ext cx="914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5525294" y="4837906"/>
            <a:ext cx="14478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5547360" y="4892040"/>
            <a:ext cx="10972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5501640" y="4861560"/>
            <a:ext cx="73152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5532120" y="4907280"/>
            <a:ext cx="36576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a:off x="5516880" y="4922520"/>
            <a:ext cx="9144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3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29"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267200" y="6096000"/>
            <a:ext cx="523875" cy="342900"/>
          </a:xfrm>
          <a:prstGeom prst="rect">
            <a:avLst/>
          </a:prstGeom>
          <a:noFill/>
        </p:spPr>
      </p:pic>
      <p:sp>
        <p:nvSpPr>
          <p:cNvPr id="923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31" name="Picture 1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6858000" y="4648200"/>
            <a:ext cx="142875" cy="342900"/>
          </a:xfrm>
          <a:prstGeom prst="rect">
            <a:avLst/>
          </a:prstGeom>
          <a:noFill/>
        </p:spPr>
      </p:pic>
      <p:sp>
        <p:nvSpPr>
          <p:cNvPr id="38"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461665"/>
          </a:xfrm>
          <a:prstGeom prst="rect">
            <a:avLst/>
          </a:prstGeom>
          <a:noFill/>
        </p:spPr>
        <p:txBody>
          <a:bodyPr wrap="square" rtlCol="1">
            <a:spAutoFit/>
          </a:bodyPr>
          <a:lstStyle/>
          <a:p>
            <a:r>
              <a:rPr lang="fa-IR" sz="2400" dirty="0" smtClean="0">
                <a:cs typeface="+mj-cs"/>
              </a:rPr>
              <a:t>با دانستن این دو مقدار ، می توان ورق مورد نیاز را از جدول های زیر و اسلاید بعد انتخاب کرد .    </a:t>
            </a:r>
            <a:endParaRPr lang="fa-IR" sz="2400" dirty="0">
              <a:cs typeface="+mj-cs"/>
            </a:endParaRPr>
          </a:p>
        </p:txBody>
      </p:sp>
      <p:graphicFrame>
        <p:nvGraphicFramePr>
          <p:cNvPr id="3" name="Table 2"/>
          <p:cNvGraphicFramePr>
            <a:graphicFrameLocks noGrp="1"/>
          </p:cNvGraphicFramePr>
          <p:nvPr/>
        </p:nvGraphicFramePr>
        <p:xfrm>
          <a:off x="838200" y="1143000"/>
          <a:ext cx="7391400" cy="4446019"/>
        </p:xfrm>
        <a:graphic>
          <a:graphicData uri="http://schemas.openxmlformats.org/drawingml/2006/table">
            <a:tbl>
              <a:tblPr rtl="1" firstRow="1" bandRow="1">
                <a:tableStyleId>{5C22544A-7EE6-4342-B048-85BDC9FD1C3A}</a:tableStyleId>
              </a:tblPr>
              <a:tblGrid>
                <a:gridCol w="1719942"/>
                <a:gridCol w="1449780"/>
                <a:gridCol w="1444832"/>
                <a:gridCol w="1497280"/>
                <a:gridCol w="1279566"/>
              </a:tblGrid>
              <a:tr h="1447800">
                <a:tc>
                  <a:txBody>
                    <a:bodyPr/>
                    <a:lstStyle/>
                    <a:p>
                      <a:pPr algn="ctr" rtl="1"/>
                      <a:r>
                        <a:rPr lang="fa-IR" sz="2000" b="1" dirty="0" smtClean="0">
                          <a:solidFill>
                            <a:srgbClr val="FF0000"/>
                          </a:solidFill>
                          <a:cs typeface="+mj-cs"/>
                        </a:rPr>
                        <a:t>توان مفید ثانویه</a:t>
                      </a:r>
                    </a:p>
                    <a:p>
                      <a:pPr algn="ctr" rtl="1"/>
                      <a:r>
                        <a:rPr lang="fa-IR" sz="2000" b="1" dirty="0" smtClean="0">
                          <a:solidFill>
                            <a:srgbClr val="FF0000"/>
                          </a:solidFill>
                          <a:cs typeface="+mj-cs"/>
                        </a:rPr>
                        <a:t> </a:t>
                      </a:r>
                      <a:endParaRPr lang="fa-IR" sz="2000" b="1"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000" b="1" dirty="0" smtClean="0">
                          <a:solidFill>
                            <a:srgbClr val="FF0000"/>
                          </a:solidFill>
                          <a:cs typeface="+mj-cs"/>
                        </a:rPr>
                        <a:t>مقطع هسته </a:t>
                      </a:r>
                    </a:p>
                    <a:p>
                      <a:pPr algn="ctr" rtl="1"/>
                      <a:endParaRPr lang="fa-IR" sz="2000" b="1" dirty="0" smtClean="0">
                        <a:solidFill>
                          <a:srgbClr val="FF0000"/>
                        </a:solidFill>
                        <a:cs typeface="+mj-cs"/>
                      </a:endParaRPr>
                    </a:p>
                    <a:p>
                      <a:pPr algn="ctr" rtl="1"/>
                      <a:r>
                        <a:rPr lang="fa-IR" sz="2000" b="1" dirty="0" smtClean="0">
                          <a:solidFill>
                            <a:srgbClr val="FF0000"/>
                          </a:solidFill>
                          <a:cs typeface="+mj-cs"/>
                        </a:rPr>
                        <a:t>اهن+کاغذ</a:t>
                      </a:r>
                      <a:endParaRPr lang="fa-IR" sz="2000" b="1"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000" b="1" dirty="0" smtClean="0">
                          <a:solidFill>
                            <a:srgbClr val="FF0000"/>
                          </a:solidFill>
                          <a:cs typeface="+mj-cs"/>
                        </a:rPr>
                        <a:t>عرض هسته</a:t>
                      </a:r>
                      <a:r>
                        <a:rPr lang="fa-IR" sz="2000" b="1" baseline="0" dirty="0" smtClean="0">
                          <a:solidFill>
                            <a:srgbClr val="FF0000"/>
                          </a:solidFill>
                          <a:cs typeface="+mj-cs"/>
                        </a:rPr>
                        <a:t> </a:t>
                      </a:r>
                      <a:endParaRPr lang="fa-IR" sz="2000" b="1"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000" b="1" dirty="0" smtClean="0">
                          <a:solidFill>
                            <a:srgbClr val="FF0000"/>
                          </a:solidFill>
                          <a:cs typeface="+mj-cs"/>
                        </a:rPr>
                        <a:t>ضخامت مجموعه ورق</a:t>
                      </a:r>
                      <a:r>
                        <a:rPr lang="fa-IR" sz="2000" b="1" baseline="0" dirty="0" smtClean="0">
                          <a:solidFill>
                            <a:srgbClr val="FF0000"/>
                          </a:solidFill>
                          <a:cs typeface="+mj-cs"/>
                        </a:rPr>
                        <a:t> ها</a:t>
                      </a:r>
                    </a:p>
                    <a:p>
                      <a:pPr algn="ctr" rtl="1"/>
                      <a:r>
                        <a:rPr lang="fa-IR" sz="2000" b="1" baseline="0" dirty="0" smtClean="0">
                          <a:solidFill>
                            <a:srgbClr val="FF0000"/>
                          </a:solidFill>
                          <a:cs typeface="+mj-cs"/>
                        </a:rPr>
                        <a:t>اهن+کاغذ </a:t>
                      </a:r>
                    </a:p>
                    <a:p>
                      <a:pPr algn="ctr" rtl="1"/>
                      <a:endParaRPr lang="fa-IR" sz="2000" b="1"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000" b="1" dirty="0" smtClean="0">
                          <a:solidFill>
                            <a:srgbClr val="FF0000"/>
                          </a:solidFill>
                          <a:cs typeface="+mj-cs"/>
                        </a:rPr>
                        <a:t>شماره ورق </a:t>
                      </a:r>
                      <a:endParaRPr lang="fa-IR" sz="2000" b="1"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r>
              <a:tr h="428317">
                <a:tc>
                  <a:txBody>
                    <a:bodyPr/>
                    <a:lstStyle/>
                    <a:p>
                      <a:pPr algn="ctr" rtl="1"/>
                      <a:r>
                        <a:rPr lang="fa-IR" sz="2200" dirty="0" smtClean="0">
                          <a:solidFill>
                            <a:srgbClr val="002060"/>
                          </a:solidFill>
                          <a:cs typeface="+mj-cs"/>
                        </a:rPr>
                        <a:t> 3تا 5</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1.80</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1.2</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1.5</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42</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r>
              <a:tr h="428317">
                <a:tc>
                  <a:txBody>
                    <a:bodyPr/>
                    <a:lstStyle/>
                    <a:p>
                      <a:pPr algn="ctr" rtl="1"/>
                      <a:r>
                        <a:rPr lang="fa-IR" sz="2200" dirty="0" smtClean="0">
                          <a:solidFill>
                            <a:srgbClr val="002060"/>
                          </a:solidFill>
                          <a:cs typeface="+mj-cs"/>
                        </a:rPr>
                        <a:t>  10تا 15 </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3.40</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1.7</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2</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55</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r>
              <a:tr h="428317">
                <a:tc>
                  <a:txBody>
                    <a:bodyPr/>
                    <a:lstStyle/>
                    <a:p>
                      <a:pPr algn="ctr" rtl="1"/>
                      <a:r>
                        <a:rPr lang="fa-IR" sz="2200" dirty="0" smtClean="0">
                          <a:solidFill>
                            <a:srgbClr val="002060"/>
                          </a:solidFill>
                          <a:cs typeface="+mj-cs"/>
                        </a:rPr>
                        <a:t>25 تا 30</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5.40</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2</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2.7</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65</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r>
              <a:tr h="428317">
                <a:tc>
                  <a:txBody>
                    <a:bodyPr/>
                    <a:lstStyle/>
                    <a:p>
                      <a:pPr algn="ctr" rtl="1"/>
                      <a:r>
                        <a:rPr lang="fa-IR" sz="2200" dirty="0" smtClean="0">
                          <a:solidFill>
                            <a:srgbClr val="002060"/>
                          </a:solidFill>
                          <a:cs typeface="+mj-cs"/>
                        </a:rPr>
                        <a:t>40 تا 50</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7.36</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2.3</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3.2</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74</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r>
              <a:tr h="428317">
                <a:tc>
                  <a:txBody>
                    <a:bodyPr/>
                    <a:lstStyle/>
                    <a:p>
                      <a:pPr algn="ctr" rtl="1"/>
                      <a:r>
                        <a:rPr lang="fa-IR" sz="2200" dirty="0" smtClean="0">
                          <a:solidFill>
                            <a:srgbClr val="002060"/>
                          </a:solidFill>
                          <a:cs typeface="+mj-cs"/>
                        </a:rPr>
                        <a:t>70 تا 90 </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10.15</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2.9</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3.5</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85</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r>
              <a:tr h="428317">
                <a:tc>
                  <a:txBody>
                    <a:bodyPr/>
                    <a:lstStyle/>
                    <a:p>
                      <a:pPr algn="ctr" rtl="1"/>
                      <a:r>
                        <a:rPr lang="fa-IR" sz="2200" dirty="0" smtClean="0">
                          <a:solidFill>
                            <a:srgbClr val="002060"/>
                          </a:solidFill>
                          <a:cs typeface="+mj-cs"/>
                        </a:rPr>
                        <a:t>120 تا 130 </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11.90</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3.4</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3.5</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102</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r>
              <a:tr h="428317">
                <a:tc>
                  <a:txBody>
                    <a:bodyPr/>
                    <a:lstStyle/>
                    <a:p>
                      <a:pPr algn="ctr" rtl="1"/>
                      <a:r>
                        <a:rPr lang="fa-IR" sz="2200" dirty="0" smtClean="0">
                          <a:solidFill>
                            <a:srgbClr val="002060"/>
                          </a:solidFill>
                          <a:cs typeface="+mj-cs"/>
                        </a:rPr>
                        <a:t>180 تا 250 </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17.68</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3.4</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5.2</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c>
                  <a:txBody>
                    <a:bodyPr/>
                    <a:lstStyle/>
                    <a:p>
                      <a:pPr algn="ctr" rtl="1"/>
                      <a:r>
                        <a:rPr lang="fa-IR" sz="2200" dirty="0" smtClean="0">
                          <a:solidFill>
                            <a:srgbClr val="002060"/>
                          </a:solidFill>
                          <a:cs typeface="+mj-cs"/>
                        </a:rPr>
                        <a:t>102</a:t>
                      </a:r>
                      <a:endParaRPr lang="fa-IR" sz="2200" dirty="0">
                        <a:solidFill>
                          <a:srgbClr val="00206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prst="relaxedInset"/>
                      <a:lightRig rig="flood" dir="t"/>
                    </a:cell3D>
                    <a:solidFill>
                      <a:schemeClr val="bg1">
                        <a:lumMod val="85000"/>
                      </a:schemeClr>
                    </a:solidFill>
                  </a:tcPr>
                </a:tc>
              </a:tr>
            </a:tbl>
          </a:graphicData>
        </a:graphic>
      </p:graphicFrame>
      <p:sp>
        <p:nvSpPr>
          <p:cNvPr id="819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8195" name="Rectangle 3"/>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19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196" name="Picture 4"/>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315200" y="1600200"/>
            <a:ext cx="333375" cy="342900"/>
          </a:xfrm>
          <a:prstGeom prst="rect">
            <a:avLst/>
          </a:prstGeom>
          <a:noFill/>
        </p:spPr>
      </p:pic>
      <p:sp>
        <p:nvSpPr>
          <p:cNvPr id="8198" name="Rectangle 6"/>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20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199" name="Picture 7"/>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162800" y="1981200"/>
            <a:ext cx="609600" cy="510363"/>
          </a:xfrm>
          <a:prstGeom prst="rect">
            <a:avLst/>
          </a:prstGeom>
          <a:noFill/>
        </p:spPr>
      </p:pic>
      <p:sp>
        <p:nvSpPr>
          <p:cNvPr id="8201" name="Rectangle 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203"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202" name="Picture 10"/>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943600" y="1524000"/>
            <a:ext cx="123825" cy="342900"/>
          </a:xfrm>
          <a:prstGeom prst="rect">
            <a:avLst/>
          </a:prstGeom>
          <a:noFill/>
        </p:spPr>
      </p:pic>
      <p:sp>
        <p:nvSpPr>
          <p:cNvPr id="8204" name="Rectangle 12"/>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206"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205" name="Picture 13"/>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791200" y="2133600"/>
            <a:ext cx="476250" cy="352425"/>
          </a:xfrm>
          <a:prstGeom prst="rect">
            <a:avLst/>
          </a:prstGeom>
          <a:noFill/>
        </p:spPr>
      </p:pic>
      <p:sp>
        <p:nvSpPr>
          <p:cNvPr id="8207" name="Rectangle 15"/>
          <p:cNvSpPr>
            <a:spLocks noChangeArrowheads="1"/>
          </p:cNvSpPr>
          <p:nvPr/>
        </p:nvSpPr>
        <p:spPr bwMode="auto">
          <a:xfrm>
            <a:off x="0" y="8096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209"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208" name="Picture 1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419600" y="1524000"/>
            <a:ext cx="142875" cy="342900"/>
          </a:xfrm>
          <a:prstGeom prst="rect">
            <a:avLst/>
          </a:prstGeom>
          <a:noFill/>
        </p:spPr>
      </p:pic>
      <p:sp>
        <p:nvSpPr>
          <p:cNvPr id="8210" name="Rectangle 18"/>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212"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211" name="Picture 1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267200" y="1905000"/>
            <a:ext cx="457200" cy="484094"/>
          </a:xfrm>
          <a:prstGeom prst="rect">
            <a:avLst/>
          </a:prstGeom>
          <a:noFill/>
        </p:spPr>
      </p:pic>
      <p:sp>
        <p:nvSpPr>
          <p:cNvPr id="8213" name="Rectangle 21"/>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215" name="Rectangle 2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8214" name="Picture 22"/>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286000" y="1447800"/>
            <a:ext cx="247650" cy="342900"/>
          </a:xfrm>
          <a:prstGeom prst="rect">
            <a:avLst/>
          </a:prstGeom>
          <a:noFill/>
        </p:spPr>
      </p:pic>
      <p:sp>
        <p:nvSpPr>
          <p:cNvPr id="8216" name="Rectangle 24"/>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28" name="Picture 19"/>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743200" y="2057400"/>
            <a:ext cx="457200" cy="484094"/>
          </a:xfrm>
          <a:prstGeom prst="rect">
            <a:avLst/>
          </a:prstGeom>
          <a:noFill/>
        </p:spPr>
      </p:pic>
      <p:sp>
        <p:nvSpPr>
          <p:cNvPr id="29"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85800"/>
            <a:ext cx="9144000" cy="3477875"/>
          </a:xfrm>
          <a:prstGeom prst="rect">
            <a:avLst/>
          </a:prstGeom>
          <a:noFill/>
        </p:spPr>
        <p:txBody>
          <a:bodyPr wrap="square" rtlCol="1">
            <a:spAutoFit/>
          </a:bodyPr>
          <a:lstStyle/>
          <a:p>
            <a:r>
              <a:rPr lang="fa-IR" sz="2200" dirty="0" smtClean="0">
                <a:cs typeface="+mj-cs"/>
              </a:rPr>
              <a:t>ضریب عایق بندی ورق      :  </a:t>
            </a:r>
          </a:p>
          <a:p>
            <a:endParaRPr lang="fa-IR" sz="2200" dirty="0" smtClean="0">
              <a:cs typeface="+mj-cs"/>
            </a:endParaRPr>
          </a:p>
          <a:p>
            <a:r>
              <a:rPr lang="fa-IR" sz="2200" dirty="0" smtClean="0">
                <a:cs typeface="+mj-cs"/>
              </a:rPr>
              <a:t>ضریب عایق بندی یا ضریب پر کردن ورق از رابطه ی زیر بدست می اید :</a:t>
            </a:r>
          </a:p>
          <a:p>
            <a:endParaRPr lang="fa-IR" sz="2200" dirty="0" smtClean="0">
              <a:cs typeface="+mj-cs"/>
            </a:endParaRPr>
          </a:p>
          <a:p>
            <a:endParaRPr lang="fa-IR" sz="2200" dirty="0" smtClean="0">
              <a:cs typeface="+mj-cs"/>
            </a:endParaRPr>
          </a:p>
          <a:p>
            <a:endParaRPr lang="fa-IR" sz="2200" dirty="0" smtClean="0">
              <a:cs typeface="+mj-cs"/>
            </a:endParaRPr>
          </a:p>
          <a:p>
            <a:r>
              <a:rPr lang="fa-IR" sz="2200" dirty="0" smtClean="0">
                <a:cs typeface="+mj-cs"/>
              </a:rPr>
              <a:t>در رابطه می توان ضخامت یک ورق و یا ضخامت مجموعه ورق ها را قرار داد .</a:t>
            </a:r>
          </a:p>
          <a:p>
            <a:r>
              <a:rPr lang="fa-IR" sz="2200" dirty="0" smtClean="0">
                <a:cs typeface="+mj-cs"/>
              </a:rPr>
              <a:t>ضخامت عایق را اگر کاغذ باشد 0.03 میلیمتر و اگر ورنی باشد 0.02 میلیمتر در نظر می گیرند .</a:t>
            </a:r>
          </a:p>
          <a:p>
            <a:pPr algn="ctr"/>
            <a:endParaRPr lang="fa-IR" sz="2200" dirty="0" smtClean="0">
              <a:cs typeface="+mj-cs"/>
            </a:endParaRPr>
          </a:p>
          <a:p>
            <a:pPr algn="ctr"/>
            <a:r>
              <a:rPr lang="fa-IR" sz="2200" dirty="0" smtClean="0">
                <a:solidFill>
                  <a:srgbClr val="FF0000"/>
                </a:solidFill>
                <a:cs typeface="+mj-cs"/>
              </a:rPr>
              <a:t>جدول شماره 2 ، ضریب پر کردن       را بر حسب نوع عایق نشان می دهد .</a:t>
            </a:r>
          </a:p>
        </p:txBody>
      </p:sp>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1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7086600" y="685800"/>
            <a:ext cx="238125" cy="381000"/>
          </a:xfrm>
          <a:prstGeom prst="rect">
            <a:avLst/>
          </a:prstGeom>
          <a:noFill/>
        </p:spPr>
      </p:pic>
      <p:sp>
        <p:nvSpPr>
          <p:cNvPr id="7171"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717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17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1000" y="1752600"/>
            <a:ext cx="3314700" cy="847725"/>
          </a:xfrm>
          <a:prstGeom prst="rect">
            <a:avLst/>
          </a:prstGeom>
          <a:noFill/>
        </p:spPr>
      </p:pic>
      <p:sp>
        <p:nvSpPr>
          <p:cNvPr id="7174" name="Rectangle 6"/>
          <p:cNvSpPr>
            <a:spLocks noChangeArrowheads="1"/>
          </p:cNvSpPr>
          <p:nvPr/>
        </p:nvSpPr>
        <p:spPr bwMode="auto">
          <a:xfrm>
            <a:off x="0" y="13049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9" name="Table 8"/>
          <p:cNvGraphicFramePr>
            <a:graphicFrameLocks noGrp="1"/>
          </p:cNvGraphicFramePr>
          <p:nvPr/>
        </p:nvGraphicFramePr>
        <p:xfrm>
          <a:off x="1447800" y="4419600"/>
          <a:ext cx="6096000" cy="1930400"/>
        </p:xfrm>
        <a:graphic>
          <a:graphicData uri="http://schemas.openxmlformats.org/drawingml/2006/table">
            <a:tbl>
              <a:tblPr rtl="1" firstRow="1" bandRow="1">
                <a:tableStyleId>{5C22544A-7EE6-4342-B048-85BDC9FD1C3A}</a:tableStyleId>
              </a:tblPr>
              <a:tblGrid>
                <a:gridCol w="2032000"/>
                <a:gridCol w="2032000"/>
                <a:gridCol w="2032000"/>
              </a:tblGrid>
              <a:tr h="523240">
                <a:tc gridSpan="2">
                  <a:txBody>
                    <a:bodyPr/>
                    <a:lstStyle/>
                    <a:p>
                      <a:pPr algn="ctr" rtl="1"/>
                      <a:r>
                        <a:rPr lang="fa-IR" dirty="0" smtClean="0">
                          <a:solidFill>
                            <a:srgbClr val="FF0000"/>
                          </a:solidFill>
                        </a:rPr>
                        <a:t>ضریب</a:t>
                      </a:r>
                      <a:r>
                        <a:rPr lang="fa-IR" baseline="0" dirty="0" smtClean="0">
                          <a:solidFill>
                            <a:srgbClr val="FF0000"/>
                          </a:solidFill>
                        </a:rPr>
                        <a:t> عایق بندی </a:t>
                      </a:r>
                      <a:endParaRPr lang="fa-IR"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rtl="1"/>
                      <a:endParaRPr lang="fa-I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rtl="1"/>
                      <a:r>
                        <a:rPr lang="fa-IR" sz="2000" dirty="0" smtClean="0">
                          <a:solidFill>
                            <a:srgbClr val="FF0000"/>
                          </a:solidFill>
                          <a:cs typeface="+mj-cs"/>
                        </a:rPr>
                        <a:t>ضخامت</a:t>
                      </a:r>
                      <a:r>
                        <a:rPr lang="fa-IR" sz="2000" baseline="0" dirty="0" smtClean="0">
                          <a:solidFill>
                            <a:srgbClr val="FF0000"/>
                          </a:solidFill>
                          <a:cs typeface="+mj-cs"/>
                        </a:rPr>
                        <a:t> ورق بدون عایق </a:t>
                      </a:r>
                      <a:r>
                        <a:rPr lang="en-US" sz="2000" baseline="0" dirty="0" smtClean="0">
                          <a:solidFill>
                            <a:srgbClr val="FF0000"/>
                          </a:solidFill>
                          <a:cs typeface="+mj-cs"/>
                        </a:rPr>
                        <a:t>mm </a:t>
                      </a:r>
                      <a:endParaRPr lang="fa-IR" sz="2000"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rtl="1"/>
                      <a:r>
                        <a:rPr lang="fa-IR" dirty="0" smtClean="0">
                          <a:solidFill>
                            <a:srgbClr val="FF0000"/>
                          </a:solidFill>
                        </a:rPr>
                        <a:t>ورنی </a:t>
                      </a:r>
                      <a:endParaRPr lang="fa-IR"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dirty="0" smtClean="0">
                          <a:solidFill>
                            <a:srgbClr val="FF0000"/>
                          </a:solidFill>
                        </a:rPr>
                        <a:t>کاغذ </a:t>
                      </a:r>
                      <a:endParaRPr lang="fa-IR"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rtl="1"/>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rtl="1"/>
                      <a:r>
                        <a:rPr lang="fa-IR" sz="2800" b="1" dirty="0" smtClean="0">
                          <a:solidFill>
                            <a:srgbClr val="FF0000"/>
                          </a:solidFill>
                          <a:cs typeface="+mj-cs"/>
                        </a:rPr>
                        <a:t>1.09</a:t>
                      </a:r>
                      <a:endParaRPr lang="fa-IR" sz="2800" b="1"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sz="2800" b="1" dirty="0" smtClean="0">
                          <a:solidFill>
                            <a:srgbClr val="FF0000"/>
                          </a:solidFill>
                          <a:cs typeface="+mj-cs"/>
                        </a:rPr>
                        <a:t>1.10</a:t>
                      </a:r>
                      <a:endParaRPr lang="fa-IR" sz="2800" b="1"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sz="2800" b="1" dirty="0" smtClean="0">
                          <a:solidFill>
                            <a:srgbClr val="FF0000"/>
                          </a:solidFill>
                          <a:cs typeface="+mj-cs"/>
                        </a:rPr>
                        <a:t>0.35 </a:t>
                      </a:r>
                      <a:endParaRPr lang="fa-IR" sz="2800" b="1"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pPr algn="ctr" rtl="1"/>
                      <a:r>
                        <a:rPr lang="fa-IR" sz="2800" b="1" dirty="0" smtClean="0">
                          <a:solidFill>
                            <a:srgbClr val="FF0000"/>
                          </a:solidFill>
                          <a:cs typeface="+mj-cs"/>
                        </a:rPr>
                        <a:t>1.05</a:t>
                      </a:r>
                      <a:endParaRPr lang="fa-IR" sz="2800" b="1"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sz="2800" b="1" dirty="0" smtClean="0">
                          <a:solidFill>
                            <a:srgbClr val="FF0000"/>
                          </a:solidFill>
                          <a:cs typeface="+mj-cs"/>
                        </a:rPr>
                        <a:t>1.06</a:t>
                      </a:r>
                      <a:endParaRPr lang="fa-IR" sz="2800" b="1"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1"/>
                      <a:r>
                        <a:rPr lang="fa-IR" sz="2800" b="1" dirty="0" smtClean="0">
                          <a:solidFill>
                            <a:srgbClr val="FF0000"/>
                          </a:solidFill>
                          <a:cs typeface="+mj-cs"/>
                        </a:rPr>
                        <a:t>0.5</a:t>
                      </a:r>
                      <a:endParaRPr lang="fa-IR" sz="2800" b="1"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17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175"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572000" y="4419600"/>
            <a:ext cx="257175" cy="409575"/>
          </a:xfrm>
          <a:prstGeom prst="rect">
            <a:avLst/>
          </a:prstGeom>
          <a:noFill/>
        </p:spPr>
      </p:pic>
      <p:sp>
        <p:nvSpPr>
          <p:cNvPr id="717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7177" name="Picture 9"/>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648200" y="3733800"/>
            <a:ext cx="257175" cy="409575"/>
          </a:xfrm>
          <a:prstGeom prst="rect">
            <a:avLst/>
          </a:prstGeom>
          <a:noFill/>
        </p:spPr>
      </p:pic>
      <p:sp>
        <p:nvSpPr>
          <p:cNvPr id="14"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66800"/>
            <a:ext cx="9144000" cy="4893647"/>
          </a:xfrm>
          <a:prstGeom prst="rect">
            <a:avLst/>
          </a:prstGeom>
          <a:noFill/>
        </p:spPr>
        <p:txBody>
          <a:bodyPr wrap="square" rtlCol="1">
            <a:spAutoFit/>
          </a:bodyPr>
          <a:lstStyle/>
          <a:p>
            <a:r>
              <a:rPr lang="fa-IR" sz="2400" dirty="0" smtClean="0">
                <a:cs typeface="+mj-cs"/>
              </a:rPr>
              <a:t>فرمول محاسبه تعداد ورق ها : </a:t>
            </a:r>
          </a:p>
          <a:p>
            <a:endParaRPr lang="fa-IR" sz="2400" dirty="0" smtClean="0">
              <a:cs typeface="+mj-cs"/>
            </a:endParaRPr>
          </a:p>
          <a:p>
            <a:r>
              <a:rPr lang="fa-IR" sz="2400" dirty="0" smtClean="0">
                <a:cs typeface="+mj-cs"/>
              </a:rPr>
              <a:t>تعداد ورق های لازم از رابطه زیر محاسبه می شود :</a:t>
            </a:r>
          </a:p>
          <a:p>
            <a:endParaRPr lang="fa-IR" sz="2400" dirty="0" smtClean="0">
              <a:cs typeface="+mj-cs"/>
            </a:endParaRPr>
          </a:p>
          <a:p>
            <a:endParaRPr lang="fa-IR" sz="2400" dirty="0" smtClean="0">
              <a:cs typeface="+mj-cs"/>
            </a:endParaRPr>
          </a:p>
          <a:p>
            <a:endParaRPr lang="fa-IR" sz="2400" dirty="0" smtClean="0">
              <a:cs typeface="+mj-cs"/>
            </a:endParaRPr>
          </a:p>
          <a:p>
            <a:r>
              <a:rPr lang="fa-IR" sz="2400" dirty="0" smtClean="0">
                <a:cs typeface="+mj-cs"/>
              </a:rPr>
              <a:t>که در این رابطه      سطح مقطع اهن خالص هسته بر حسب سانتیمتر مربع ،     عرض هسته به سانتیمتر و    </a:t>
            </a:r>
          </a:p>
          <a:p>
            <a:endParaRPr lang="fa-IR" sz="2400" dirty="0" smtClean="0">
              <a:cs typeface="+mj-cs"/>
            </a:endParaRPr>
          </a:p>
          <a:p>
            <a:r>
              <a:rPr lang="fa-IR" sz="2400" dirty="0" smtClean="0">
                <a:cs typeface="+mj-cs"/>
              </a:rPr>
              <a:t>ضخامت ورق به میلیمتر است . در صورتی که ضخامت هسته معلوم باشد ، تعداد ورق ها از رابطه ی زیر </a:t>
            </a:r>
          </a:p>
          <a:p>
            <a:endParaRPr lang="fa-IR" sz="2400" dirty="0" smtClean="0">
              <a:cs typeface="+mj-cs"/>
            </a:endParaRPr>
          </a:p>
          <a:p>
            <a:r>
              <a:rPr lang="fa-IR" sz="2400" dirty="0" smtClean="0">
                <a:cs typeface="+mj-cs"/>
              </a:rPr>
              <a:t>بدست می اید : </a:t>
            </a:r>
          </a:p>
          <a:p>
            <a:endParaRPr lang="fa-IR" sz="2400" dirty="0" smtClean="0">
              <a:cs typeface="+mj-cs"/>
            </a:endParaRPr>
          </a:p>
          <a:p>
            <a:endParaRPr lang="fa-IR" sz="2400" dirty="0" smtClean="0">
              <a:cs typeface="+mj-cs"/>
            </a:endParaRPr>
          </a:p>
        </p:txBody>
      </p:sp>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4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600200" y="1905000"/>
            <a:ext cx="1638300" cy="619125"/>
          </a:xfrm>
          <a:prstGeom prst="rect">
            <a:avLst/>
          </a:prstGeom>
          <a:noFill/>
        </p:spPr>
      </p:pic>
      <p:sp>
        <p:nvSpPr>
          <p:cNvPr id="6147" name="Rectangle 3"/>
          <p:cNvSpPr>
            <a:spLocks noChangeArrowheads="1"/>
          </p:cNvSpPr>
          <p:nvPr/>
        </p:nvSpPr>
        <p:spPr bwMode="auto">
          <a:xfrm>
            <a:off x="0" y="1076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48"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7391400" y="3200400"/>
            <a:ext cx="285750" cy="409575"/>
          </a:xfrm>
          <a:prstGeom prst="rect">
            <a:avLst/>
          </a:prstGeom>
          <a:noFill/>
        </p:spPr>
      </p:pic>
      <p:sp>
        <p:nvSpPr>
          <p:cNvPr id="61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50"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90800" y="3276600"/>
            <a:ext cx="171450" cy="409575"/>
          </a:xfrm>
          <a:prstGeom prst="rect">
            <a:avLst/>
          </a:prstGeom>
          <a:noFill/>
        </p:spPr>
      </p:pic>
      <p:sp>
        <p:nvSpPr>
          <p:cNvPr id="615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52" name="Picture 8"/>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28600" y="3276600"/>
            <a:ext cx="152400" cy="409575"/>
          </a:xfrm>
          <a:prstGeom prst="rect">
            <a:avLst/>
          </a:prstGeom>
          <a:noFill/>
        </p:spPr>
      </p:pic>
      <p:sp>
        <p:nvSpPr>
          <p:cNvPr id="6155"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154" name="Picture 10"/>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295400" y="4876800"/>
            <a:ext cx="1476375" cy="676275"/>
          </a:xfrm>
          <a:prstGeom prst="rect">
            <a:avLst/>
          </a:prstGeom>
          <a:noFill/>
        </p:spPr>
      </p:pic>
      <p:sp>
        <p:nvSpPr>
          <p:cNvPr id="6156" name="Rectangle 12"/>
          <p:cNvSpPr>
            <a:spLocks noChangeArrowheads="1"/>
          </p:cNvSpPr>
          <p:nvPr/>
        </p:nvSpPr>
        <p:spPr bwMode="auto">
          <a:xfrm>
            <a:off x="0" y="11334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5"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0"/>
            <a:ext cx="9144000" cy="5078313"/>
          </a:xfrm>
          <a:prstGeom prst="rect">
            <a:avLst/>
          </a:prstGeom>
          <a:noFill/>
        </p:spPr>
        <p:txBody>
          <a:bodyPr wrap="square" rtlCol="1">
            <a:spAutoFit/>
          </a:bodyPr>
          <a:lstStyle/>
          <a:p>
            <a:r>
              <a:rPr lang="fa-IR" sz="2400" dirty="0" smtClean="0">
                <a:cs typeface="+mj-cs"/>
              </a:rPr>
              <a:t>محاسبه وزن مدار مغناطیسی ترانسفورماتور : </a:t>
            </a:r>
          </a:p>
          <a:p>
            <a:endParaRPr lang="fa-IR" sz="2400" dirty="0" smtClean="0">
              <a:cs typeface="+mj-cs"/>
            </a:endParaRPr>
          </a:p>
          <a:p>
            <a:pPr>
              <a:lnSpc>
                <a:spcPct val="150000"/>
              </a:lnSpc>
            </a:pPr>
            <a:r>
              <a:rPr lang="fa-IR" sz="2400" dirty="0" smtClean="0">
                <a:cs typeface="+mj-cs"/>
              </a:rPr>
              <a:t>برای محاسبه وزن هسته ، حجم اهن خالص مدار مغناطیسی را بر حسب سانتیمتر مکعب تعیین می کنند ، سپس با استفاده از وزن مخصوص ماده ای که هسته از ان ساخته شده است ، وزن هسته را بدست می اورند . تجربه نشان می دهد که عملا ، برای هر ولت امپر توان جذب شده توسط اولیه ، می توان 2 سانتیمتر مکعب مدار مغناطیسی منظور داشت . حجم مدار مغناطیسی برای ترانسفورماتور جداری و هسته ای به شرح زیر محاسبه می شود . باید توجه داشت که در این محاسبه قسمت های فاقد اهن از قبیل سوراخ ها که برای محکم کردن ورق ها به یکدیگر در هسته وجود دارد . گوشه ها که گرد شده اند و فاصله ی هوایی ، مورد توجه قرار نگرفته است . </a:t>
            </a:r>
          </a:p>
          <a:p>
            <a:pPr>
              <a:lnSpc>
                <a:spcPct val="150000"/>
              </a:lnSpc>
            </a:pPr>
            <a:endParaRPr lang="fa-IR" sz="2400" dirty="0" smtClean="0">
              <a:effectLst>
                <a:outerShdw blurRad="38100" dist="38100" dir="2700000" algn="tl">
                  <a:srgbClr val="000000">
                    <a:alpha val="43137"/>
                  </a:srgbClr>
                </a:outerShdw>
              </a:effectLst>
              <a:cs typeface="+mj-cs"/>
            </a:endParaRPr>
          </a:p>
          <a:p>
            <a:r>
              <a:rPr lang="fa-IR" sz="2400" dirty="0" smtClean="0">
                <a:cs typeface="+mj-cs"/>
              </a:rPr>
              <a:t>   </a:t>
            </a:r>
            <a:endParaRPr lang="fa-IR" sz="2400" dirty="0">
              <a:cs typeface="+mj-cs"/>
            </a:endParaRPr>
          </a:p>
        </p:txBody>
      </p:sp>
      <p:sp>
        <p:nvSpPr>
          <p:cNvPr id="3"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74680"/>
            <a:ext cx="9144000" cy="3046988"/>
          </a:xfrm>
          <a:prstGeom prst="rect">
            <a:avLst/>
          </a:prstGeom>
          <a:noFill/>
        </p:spPr>
        <p:txBody>
          <a:bodyPr wrap="square" rtlCol="1">
            <a:spAutoFit/>
          </a:bodyPr>
          <a:lstStyle/>
          <a:p>
            <a:r>
              <a:rPr lang="fa-IR" sz="2400" dirty="0" smtClean="0">
                <a:cs typeface="+mj-cs"/>
              </a:rPr>
              <a:t>الف = ترانسفورماتور جداری     : </a:t>
            </a:r>
          </a:p>
          <a:p>
            <a:endParaRPr lang="fa-IR" sz="2400" dirty="0" smtClean="0">
              <a:cs typeface="+mj-cs"/>
            </a:endParaRPr>
          </a:p>
          <a:p>
            <a:r>
              <a:rPr lang="fa-IR" sz="2400" dirty="0" smtClean="0">
                <a:cs typeface="+mj-cs"/>
              </a:rPr>
              <a:t>حجم مدار مغناطیسی با ورق      که دارای دو پنجره است از رابطه زیر بدست می اید :</a:t>
            </a:r>
          </a:p>
          <a:p>
            <a:endParaRPr lang="fa-IR" sz="2400" dirty="0" smtClean="0">
              <a:cs typeface="+mj-cs"/>
            </a:endParaRPr>
          </a:p>
          <a:p>
            <a:endParaRPr lang="fa-IR" sz="2400" dirty="0" smtClean="0">
              <a:cs typeface="+mj-cs"/>
            </a:endParaRPr>
          </a:p>
          <a:p>
            <a:r>
              <a:rPr lang="fa-IR" sz="2400" dirty="0" smtClean="0">
                <a:cs typeface="+mj-cs"/>
              </a:rPr>
              <a:t>     </a:t>
            </a:r>
          </a:p>
          <a:p>
            <a:r>
              <a:rPr lang="fa-IR" sz="2400" dirty="0" smtClean="0">
                <a:cs typeface="+mj-cs"/>
              </a:rPr>
              <a:t>     ضریب عایق بندی است که از یک بزرگتر است . اندازه های                          ابعاد هسته و</a:t>
            </a:r>
          </a:p>
          <a:p>
            <a:r>
              <a:rPr lang="fa-IR" sz="2400" dirty="0" smtClean="0">
                <a:cs typeface="+mj-cs"/>
              </a:rPr>
              <a:t> پنجره هاست که در روی شکل زیر نشان داده شده است :   </a:t>
            </a:r>
          </a:p>
        </p:txBody>
      </p:sp>
      <p:sp>
        <p:nvSpPr>
          <p:cNvPr id="40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09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400800" y="1524000"/>
            <a:ext cx="276225" cy="409575"/>
          </a:xfrm>
          <a:prstGeom prst="rect">
            <a:avLst/>
          </a:prstGeom>
          <a:noFill/>
        </p:spPr>
      </p:pic>
      <p:sp>
        <p:nvSpPr>
          <p:cNvPr id="410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099"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rot="16200000">
            <a:off x="6543675" y="847725"/>
            <a:ext cx="276225" cy="409575"/>
          </a:xfrm>
          <a:prstGeom prst="rect">
            <a:avLst/>
          </a:prstGeom>
          <a:noFill/>
        </p:spPr>
      </p:pic>
      <p:sp>
        <p:nvSpPr>
          <p:cNvPr id="9" name="TextBox 8"/>
          <p:cNvSpPr txBox="1"/>
          <p:nvPr/>
        </p:nvSpPr>
        <p:spPr>
          <a:xfrm>
            <a:off x="0" y="2209800"/>
            <a:ext cx="7086600" cy="461665"/>
          </a:xfrm>
          <a:prstGeom prst="rect">
            <a:avLst/>
          </a:prstGeom>
          <a:noFill/>
        </p:spPr>
        <p:txBody>
          <a:bodyPr wrap="square" rtlCol="1">
            <a:spAutoFit/>
          </a:bodyPr>
          <a:lstStyle/>
          <a:p>
            <a:pPr lvl="6" algn="r"/>
            <a:r>
              <a:rPr lang="fa-IR" sz="2400" dirty="0" smtClean="0">
                <a:cs typeface="+mj-cs"/>
              </a:rPr>
              <a:t>حجم پنجره - حجم هسته = حجم مدار مغناطیسی </a:t>
            </a:r>
            <a:endParaRPr lang="fa-IR" sz="2400" dirty="0">
              <a:cs typeface="+mj-cs"/>
            </a:endParaRPr>
          </a:p>
        </p:txBody>
      </p:sp>
      <p:sp>
        <p:nvSpPr>
          <p:cNvPr id="4102"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01"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5105400" y="2057400"/>
            <a:ext cx="3543300" cy="762000"/>
          </a:xfrm>
          <a:prstGeom prst="rect">
            <a:avLst/>
          </a:prstGeom>
          <a:noFill/>
        </p:spPr>
      </p:pic>
      <p:sp>
        <p:nvSpPr>
          <p:cNvPr id="4103" name="Rectangle 7"/>
          <p:cNvSpPr>
            <a:spLocks noChangeArrowheads="1"/>
          </p:cNvSpPr>
          <p:nvPr/>
        </p:nvSpPr>
        <p:spPr bwMode="auto">
          <a:xfrm>
            <a:off x="0" y="12763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41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04" name="Picture 8"/>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763000" y="2971800"/>
            <a:ext cx="238125" cy="381000"/>
          </a:xfrm>
          <a:prstGeom prst="rect">
            <a:avLst/>
          </a:prstGeom>
          <a:noFill/>
        </p:spPr>
      </p:pic>
      <p:sp>
        <p:nvSpPr>
          <p:cNvPr id="410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06"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057400" y="2971800"/>
            <a:ext cx="1676400" cy="409575"/>
          </a:xfrm>
          <a:prstGeom prst="rect">
            <a:avLst/>
          </a:prstGeom>
          <a:noFill/>
        </p:spPr>
      </p:pic>
      <p:sp>
        <p:nvSpPr>
          <p:cNvPr id="4108" name="Rectangle 12"/>
          <p:cNvSpPr>
            <a:spLocks noChangeArrowheads="1"/>
          </p:cNvSpPr>
          <p:nvPr/>
        </p:nvSpPr>
        <p:spPr bwMode="auto">
          <a:xfrm>
            <a:off x="0" y="866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Rectangle 17"/>
          <p:cNvSpPr/>
          <p:nvPr/>
        </p:nvSpPr>
        <p:spPr>
          <a:xfrm>
            <a:off x="685800" y="4114800"/>
            <a:ext cx="3276600" cy="236220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8" name="Freeform 37"/>
          <p:cNvSpPr/>
          <p:nvPr/>
        </p:nvSpPr>
        <p:spPr>
          <a:xfrm>
            <a:off x="1066800" y="4572000"/>
            <a:ext cx="2533650" cy="1543050"/>
          </a:xfrm>
          <a:custGeom>
            <a:avLst/>
            <a:gdLst>
              <a:gd name="connsiteX0" fmla="*/ 0 w 2533650"/>
              <a:gd name="connsiteY0" fmla="*/ 0 h 1543050"/>
              <a:gd name="connsiteX1" fmla="*/ 2533650 w 2533650"/>
              <a:gd name="connsiteY1" fmla="*/ 0 h 1543050"/>
              <a:gd name="connsiteX2" fmla="*/ 2527300 w 2533650"/>
              <a:gd name="connsiteY2" fmla="*/ 1543050 h 1543050"/>
              <a:gd name="connsiteX3" fmla="*/ 1447800 w 2533650"/>
              <a:gd name="connsiteY3" fmla="*/ 1543050 h 1543050"/>
              <a:gd name="connsiteX4" fmla="*/ 1454150 w 2533650"/>
              <a:gd name="connsiteY4" fmla="*/ 82550 h 1543050"/>
              <a:gd name="connsiteX5" fmla="*/ 1073150 w 2533650"/>
              <a:gd name="connsiteY5" fmla="*/ 82550 h 1543050"/>
              <a:gd name="connsiteX6" fmla="*/ 1079500 w 2533650"/>
              <a:gd name="connsiteY6" fmla="*/ 1536700 h 1543050"/>
              <a:gd name="connsiteX7" fmla="*/ 0 w 2533650"/>
              <a:gd name="connsiteY7" fmla="*/ 1536700 h 1543050"/>
              <a:gd name="connsiteX8" fmla="*/ 0 w 2533650"/>
              <a:gd name="connsiteY8" fmla="*/ 0 h 1543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33650" h="1543050">
                <a:moveTo>
                  <a:pt x="0" y="0"/>
                </a:moveTo>
                <a:lnTo>
                  <a:pt x="2533650" y="0"/>
                </a:lnTo>
                <a:cubicBezTo>
                  <a:pt x="2531533" y="514350"/>
                  <a:pt x="2529417" y="1028700"/>
                  <a:pt x="2527300" y="1543050"/>
                </a:cubicBezTo>
                <a:lnTo>
                  <a:pt x="1447800" y="1543050"/>
                </a:lnTo>
                <a:cubicBezTo>
                  <a:pt x="1449917" y="1056217"/>
                  <a:pt x="1452033" y="569383"/>
                  <a:pt x="1454150" y="82550"/>
                </a:cubicBezTo>
                <a:lnTo>
                  <a:pt x="1073150" y="82550"/>
                </a:lnTo>
                <a:cubicBezTo>
                  <a:pt x="1075267" y="567267"/>
                  <a:pt x="1077383" y="1051983"/>
                  <a:pt x="1079500" y="1536700"/>
                </a:cubicBezTo>
                <a:lnTo>
                  <a:pt x="0" y="1536700"/>
                </a:lnTo>
                <a:lnTo>
                  <a:pt x="0" y="0"/>
                </a:ln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40" name="Straight Connector 39"/>
          <p:cNvCxnSpPr/>
          <p:nvPr/>
        </p:nvCxnSpPr>
        <p:spPr>
          <a:xfrm flipV="1">
            <a:off x="685800" y="3810000"/>
            <a:ext cx="53340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V="1">
            <a:off x="3962400" y="3810000"/>
            <a:ext cx="53340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1219200" y="3810000"/>
            <a:ext cx="3264408"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3962400" y="6172200"/>
            <a:ext cx="533400" cy="304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307080" y="4998720"/>
            <a:ext cx="237744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5400000">
            <a:off x="-876300" y="5295900"/>
            <a:ext cx="2362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0800000">
            <a:off x="152400" y="4114800"/>
            <a:ext cx="533400" cy="15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0800000">
            <a:off x="152400" y="6477000"/>
            <a:ext cx="533400" cy="15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a:off x="419894" y="6438106"/>
            <a:ext cx="533400" cy="15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a:off x="3696494" y="6438106"/>
            <a:ext cx="533400" cy="1588"/>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0800000">
            <a:off x="3962400" y="6492240"/>
            <a:ext cx="228600" cy="21336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0800000">
            <a:off x="4495800" y="6172200"/>
            <a:ext cx="228600" cy="21336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1066800" y="5715000"/>
            <a:ext cx="1066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a:off x="2133600" y="5105400"/>
            <a:ext cx="381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3581400" y="5715000"/>
            <a:ext cx="381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rot="5400000">
            <a:off x="2286000" y="5334000"/>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V="1">
            <a:off x="4114800" y="6324600"/>
            <a:ext cx="533400" cy="3048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p:nvPr/>
        </p:nvCxnSpPr>
        <p:spPr>
          <a:xfrm>
            <a:off x="685800" y="6629400"/>
            <a:ext cx="3276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1" name="Rounded Rectangle 80"/>
          <p:cNvSpPr/>
          <p:nvPr/>
        </p:nvSpPr>
        <p:spPr>
          <a:xfrm>
            <a:off x="914400" y="4343400"/>
            <a:ext cx="1371600" cy="198120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4110"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09"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52400" y="5181600"/>
            <a:ext cx="228600" cy="447675"/>
          </a:xfrm>
          <a:prstGeom prst="rect">
            <a:avLst/>
          </a:prstGeom>
          <a:noFill/>
        </p:spPr>
      </p:pic>
      <p:sp>
        <p:nvSpPr>
          <p:cNvPr id="411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11" name="Picture 15"/>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1524000" y="5410200"/>
            <a:ext cx="161925" cy="447675"/>
          </a:xfrm>
          <a:prstGeom prst="rect">
            <a:avLst/>
          </a:prstGeom>
          <a:noFill/>
        </p:spPr>
      </p:pic>
      <p:sp>
        <p:nvSpPr>
          <p:cNvPr id="4114"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13" name="Picture 17"/>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2286000" y="4953000"/>
            <a:ext cx="180975" cy="447675"/>
          </a:xfrm>
          <a:prstGeom prst="rect">
            <a:avLst/>
          </a:prstGeom>
          <a:noFill/>
        </p:spPr>
      </p:pic>
      <p:sp>
        <p:nvSpPr>
          <p:cNvPr id="4116"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15" name="Picture 19"/>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3048000" y="5181600"/>
            <a:ext cx="142875" cy="447675"/>
          </a:xfrm>
          <a:prstGeom prst="rect">
            <a:avLst/>
          </a:prstGeom>
          <a:noFill/>
        </p:spPr>
      </p:pic>
      <p:sp>
        <p:nvSpPr>
          <p:cNvPr id="4118"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17" name="Picture 21"/>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3733800" y="4876800"/>
            <a:ext cx="257175" cy="809625"/>
          </a:xfrm>
          <a:prstGeom prst="rect">
            <a:avLst/>
          </a:prstGeom>
          <a:noFill/>
        </p:spPr>
      </p:pic>
      <p:sp>
        <p:nvSpPr>
          <p:cNvPr id="4120"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19" name="Picture 23"/>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rot="19418154">
            <a:off x="4292184" y="6357906"/>
            <a:ext cx="323850" cy="447675"/>
          </a:xfrm>
          <a:prstGeom prst="rect">
            <a:avLst/>
          </a:prstGeom>
          <a:noFill/>
        </p:spPr>
      </p:pic>
      <p:sp>
        <p:nvSpPr>
          <p:cNvPr id="4122"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4121" name="Picture 25"/>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2057400" y="6444762"/>
            <a:ext cx="228600" cy="413238"/>
          </a:xfrm>
          <a:prstGeom prst="rect">
            <a:avLst/>
          </a:prstGeom>
          <a:noFill/>
        </p:spPr>
      </p:pic>
      <p:cxnSp>
        <p:nvCxnSpPr>
          <p:cNvPr id="54" name="Straight Arrow Connector 53"/>
          <p:cNvCxnSpPr/>
          <p:nvPr/>
        </p:nvCxnSpPr>
        <p:spPr>
          <a:xfrm rot="5400000">
            <a:off x="114300" y="5067300"/>
            <a:ext cx="1219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 name="Picture 1"/>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381000" y="5715000"/>
            <a:ext cx="247650" cy="342900"/>
          </a:xfrm>
          <a:prstGeom prst="rect">
            <a:avLst/>
          </a:prstGeom>
          <a:noFill/>
        </p:spPr>
      </p:pic>
      <p:sp>
        <p:nvSpPr>
          <p:cNvPr id="55" name="Subtitle 2"/>
          <p:cNvSpPr txBox="1">
            <a:spLocks/>
          </p:cNvSpPr>
          <p:nvPr/>
        </p:nvSpPr>
        <p:spPr>
          <a:xfrm>
            <a:off x="5107172" y="6353143"/>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dirty="0"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685800"/>
            <a:ext cx="9144000" cy="5755422"/>
          </a:xfrm>
          <a:prstGeom prst="rect">
            <a:avLst/>
          </a:prstGeom>
          <a:noFill/>
        </p:spPr>
        <p:txBody>
          <a:bodyPr wrap="square" rtlCol="1">
            <a:spAutoFit/>
          </a:bodyPr>
          <a:lstStyle/>
          <a:p>
            <a:r>
              <a:rPr lang="fa-IR" sz="2400" dirty="0" smtClean="0">
                <a:cs typeface="+mj-cs"/>
              </a:rPr>
              <a:t>ب= ترانسفورماتور هسته       :</a:t>
            </a:r>
          </a:p>
          <a:p>
            <a:endParaRPr lang="fa-IR" sz="2400" dirty="0" smtClean="0">
              <a:cs typeface="+mj-cs"/>
            </a:endParaRPr>
          </a:p>
          <a:p>
            <a:r>
              <a:rPr lang="fa-IR" sz="2000" dirty="0" smtClean="0">
                <a:cs typeface="+mj-cs"/>
              </a:rPr>
              <a:t>در حالتی که ترانسفورماتور دارای دو هسته باشد حجم مدارمغناطیسی چنین حساب می شود :</a:t>
            </a:r>
          </a:p>
          <a:p>
            <a:endParaRPr lang="fa-IR" sz="2000" dirty="0" smtClean="0">
              <a:cs typeface="+mj-cs"/>
            </a:endParaRPr>
          </a:p>
          <a:p>
            <a:endParaRPr lang="fa-IR" sz="2000" dirty="0" smtClean="0">
              <a:cs typeface="+mj-cs"/>
            </a:endParaRPr>
          </a:p>
          <a:p>
            <a:endParaRPr lang="fa-IR" sz="2000" dirty="0" smtClean="0">
              <a:cs typeface="+mj-cs"/>
            </a:endParaRPr>
          </a:p>
          <a:p>
            <a:endParaRPr lang="fa-IR" sz="2000" dirty="0" smtClean="0">
              <a:cs typeface="+mj-cs"/>
            </a:endParaRPr>
          </a:p>
          <a:p>
            <a:r>
              <a:rPr lang="fa-IR" sz="2000" dirty="0" smtClean="0">
                <a:cs typeface="+mj-cs"/>
              </a:rPr>
              <a:t> </a:t>
            </a:r>
          </a:p>
          <a:p>
            <a:r>
              <a:rPr lang="fa-IR" sz="2000" dirty="0" smtClean="0">
                <a:cs typeface="+mj-cs"/>
              </a:rPr>
              <a:t> وزن مدار مغناطیسی به توجه به وزن مخصوص      حساب می شود :</a:t>
            </a:r>
          </a:p>
          <a:p>
            <a:endParaRPr lang="fa-IR" sz="2000" dirty="0" smtClean="0">
              <a:cs typeface="+mj-cs"/>
            </a:endParaRPr>
          </a:p>
          <a:p>
            <a:r>
              <a:rPr lang="fa-IR" sz="2000" dirty="0" smtClean="0">
                <a:cs typeface="+mj-cs"/>
              </a:rPr>
              <a:t>  </a:t>
            </a:r>
          </a:p>
          <a:p>
            <a:endParaRPr lang="fa-IR" sz="2000" dirty="0" smtClean="0">
              <a:cs typeface="+mj-cs"/>
            </a:endParaRPr>
          </a:p>
          <a:p>
            <a:r>
              <a:rPr lang="fa-IR" sz="2000" dirty="0" smtClean="0">
                <a:cs typeface="+mj-cs"/>
              </a:rPr>
              <a:t>     وزن مخصوص ورق مورد استفاده است ، که 7.6 تا 7.8 گرم بر سانتیمتر مکعب است . می توان فرمول ساده تری را برای هر دو نوع ورق ( جداری و هسته ای ) بکار برد . </a:t>
            </a:r>
          </a:p>
          <a:p>
            <a:endParaRPr lang="fa-IR" sz="2000" dirty="0" smtClean="0">
              <a:cs typeface="+mj-cs"/>
            </a:endParaRPr>
          </a:p>
          <a:p>
            <a:endParaRPr lang="fa-IR" sz="2000" dirty="0" smtClean="0">
              <a:cs typeface="+mj-cs"/>
            </a:endParaRPr>
          </a:p>
          <a:p>
            <a:r>
              <a:rPr lang="fa-IR" sz="2000" dirty="0" smtClean="0">
                <a:cs typeface="+mj-cs"/>
              </a:rPr>
              <a:t>      طول متوسط خط قوه بر حسب سانتیمتر و   سطح مقطع هسته بر حسب سانتیمتر مربع است .   </a:t>
            </a:r>
          </a:p>
          <a:p>
            <a:r>
              <a:rPr lang="fa-IR" sz="2000" dirty="0" smtClean="0">
                <a:cs typeface="+mj-cs"/>
              </a:rPr>
              <a:t>   </a:t>
            </a: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705600" y="685800"/>
            <a:ext cx="323850" cy="447675"/>
          </a:xfrm>
          <a:prstGeom prst="rect">
            <a:avLst/>
          </a:prstGeom>
          <a:noFill/>
        </p:spPr>
      </p:pic>
      <p:sp>
        <p:nvSpPr>
          <p:cNvPr id="3075" name="Rectangle 3"/>
          <p:cNvSpPr>
            <a:spLocks noChangeArrowheads="1"/>
          </p:cNvSpPr>
          <p:nvPr/>
        </p:nvSpPr>
        <p:spPr bwMode="auto">
          <a:xfrm>
            <a:off x="0" y="9048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TextBox 7"/>
          <p:cNvSpPr txBox="1"/>
          <p:nvPr/>
        </p:nvSpPr>
        <p:spPr>
          <a:xfrm>
            <a:off x="0" y="1981200"/>
            <a:ext cx="7086600" cy="461665"/>
          </a:xfrm>
          <a:prstGeom prst="rect">
            <a:avLst/>
          </a:prstGeom>
          <a:noFill/>
        </p:spPr>
        <p:txBody>
          <a:bodyPr wrap="square" rtlCol="1">
            <a:spAutoFit/>
          </a:bodyPr>
          <a:lstStyle/>
          <a:p>
            <a:pPr lvl="6" algn="r"/>
            <a:r>
              <a:rPr lang="fa-IR" sz="2400" dirty="0" smtClean="0">
                <a:cs typeface="+mj-cs"/>
              </a:rPr>
              <a:t>حجم پنجره - حجم هسته = حجم مدار مغناطیسی </a:t>
            </a:r>
            <a:endParaRPr lang="fa-IR" sz="2400" dirty="0">
              <a:cs typeface="+mj-cs"/>
            </a:endParaRPr>
          </a:p>
        </p:txBody>
      </p:sp>
      <p:sp>
        <p:nvSpPr>
          <p:cNvPr id="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4343400" y="2362200"/>
            <a:ext cx="4552950" cy="723900"/>
          </a:xfrm>
          <a:prstGeom prst="rect">
            <a:avLst/>
          </a:prstGeom>
          <a:noFill/>
        </p:spPr>
      </p:pic>
      <p:sp>
        <p:nvSpPr>
          <p:cNvPr id="5" name="Rectangle 3"/>
          <p:cNvSpPr>
            <a:spLocks noChangeArrowheads="1"/>
          </p:cNvSpPr>
          <p:nvPr/>
        </p:nvSpPr>
        <p:spPr bwMode="auto">
          <a:xfrm>
            <a:off x="0" y="1181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3077"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6"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5791200" y="3276600"/>
            <a:ext cx="200025" cy="381000"/>
          </a:xfrm>
          <a:prstGeom prst="rect">
            <a:avLst/>
          </a:prstGeom>
          <a:noFill/>
        </p:spPr>
      </p:pic>
      <p:sp>
        <p:nvSpPr>
          <p:cNvPr id="3079"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78"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33400" y="3505200"/>
            <a:ext cx="3476625" cy="381000"/>
          </a:xfrm>
          <a:prstGeom prst="rect">
            <a:avLst/>
          </a:prstGeom>
          <a:noFill/>
        </p:spPr>
      </p:pic>
      <p:sp>
        <p:nvSpPr>
          <p:cNvPr id="3080" name="Rectangle 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pic>
        <p:nvPicPr>
          <p:cNvPr id="15"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839200" y="4495800"/>
            <a:ext cx="200025" cy="381000"/>
          </a:xfrm>
          <a:prstGeom prst="rect">
            <a:avLst/>
          </a:prstGeom>
          <a:noFill/>
        </p:spPr>
      </p:pic>
      <p:sp>
        <p:nvSpPr>
          <p:cNvPr id="3082"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81" name="Picture 9"/>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381000" y="5105400"/>
            <a:ext cx="3105150" cy="381000"/>
          </a:xfrm>
          <a:prstGeom prst="rect">
            <a:avLst/>
          </a:prstGeom>
          <a:noFill/>
        </p:spPr>
      </p:pic>
      <p:sp>
        <p:nvSpPr>
          <p:cNvPr id="3083" name="Rectangle 11"/>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308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84" name="Picture 12"/>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8763000" y="5715000"/>
            <a:ext cx="247650" cy="342900"/>
          </a:xfrm>
          <a:prstGeom prst="rect">
            <a:avLst/>
          </a:prstGeom>
          <a:noFill/>
        </p:spPr>
      </p:pic>
      <p:sp>
        <p:nvSpPr>
          <p:cNvPr id="308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3086" name="Picture 14"/>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5791200" y="5638800"/>
            <a:ext cx="104775" cy="342900"/>
          </a:xfrm>
          <a:prstGeom prst="rect">
            <a:avLst/>
          </a:prstGeom>
          <a:noFill/>
        </p:spPr>
      </p:pic>
      <p:sp>
        <p:nvSpPr>
          <p:cNvPr id="23"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14400"/>
            <a:ext cx="9144000" cy="400110"/>
          </a:xfrm>
          <a:prstGeom prst="rect">
            <a:avLst/>
          </a:prstGeom>
          <a:noFill/>
        </p:spPr>
        <p:txBody>
          <a:bodyPr wrap="square" rtlCol="1">
            <a:spAutoFit/>
          </a:bodyPr>
          <a:lstStyle/>
          <a:p>
            <a:r>
              <a:rPr lang="fa-IR" sz="2000" b="1" dirty="0" smtClean="0">
                <a:effectLst>
                  <a:outerShdw blurRad="38100" dist="38100" dir="2700000" algn="tl">
                    <a:srgbClr val="000000">
                      <a:alpha val="43137"/>
                    </a:srgbClr>
                  </a:outerShdw>
                </a:effectLst>
                <a:cs typeface="+mj-cs"/>
              </a:rPr>
              <a:t>این جدول ، وزن مخصوص ورق های مغناطیسی را با توجه به درصد سیلیسیم و نیکل ان نشان می دهد . </a:t>
            </a:r>
          </a:p>
        </p:txBody>
      </p:sp>
      <p:graphicFrame>
        <p:nvGraphicFramePr>
          <p:cNvPr id="5" name="Table 4"/>
          <p:cNvGraphicFramePr>
            <a:graphicFrameLocks noGrp="1"/>
          </p:cNvGraphicFramePr>
          <p:nvPr/>
        </p:nvGraphicFramePr>
        <p:xfrm>
          <a:off x="1371600" y="1905000"/>
          <a:ext cx="6096000" cy="3581400"/>
        </p:xfrm>
        <a:graphic>
          <a:graphicData uri="http://schemas.openxmlformats.org/drawingml/2006/table">
            <a:tbl>
              <a:tblPr rtl="1" firstRow="1" bandRow="1">
                <a:tableStyleId>{5C22544A-7EE6-4342-B048-85BDC9FD1C3A}</a:tableStyleId>
              </a:tblPr>
              <a:tblGrid>
                <a:gridCol w="1524000"/>
                <a:gridCol w="1524000"/>
                <a:gridCol w="1524000"/>
                <a:gridCol w="1524000"/>
              </a:tblGrid>
              <a:tr h="370840">
                <a:tc>
                  <a:txBody>
                    <a:bodyPr/>
                    <a:lstStyle/>
                    <a:p>
                      <a:pPr algn="ctr" rtl="1"/>
                      <a:r>
                        <a:rPr lang="fa-IR" dirty="0" smtClean="0">
                          <a:solidFill>
                            <a:srgbClr val="FF0000"/>
                          </a:solidFill>
                          <a:cs typeface="+mj-cs"/>
                        </a:rPr>
                        <a:t>وزن مخصوص </a:t>
                      </a:r>
                      <a:endParaRPr lang="fa-IR"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r>
                        <a:rPr lang="fa-IR" dirty="0" smtClean="0">
                          <a:solidFill>
                            <a:srgbClr val="FF0000"/>
                          </a:solidFill>
                          <a:cs typeface="+mj-cs"/>
                        </a:rPr>
                        <a:t>درصد نیکل </a:t>
                      </a:r>
                      <a:endParaRPr lang="fa-IR"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r>
                        <a:rPr lang="fa-IR" dirty="0" smtClean="0">
                          <a:solidFill>
                            <a:srgbClr val="FF0000"/>
                          </a:solidFill>
                          <a:cs typeface="+mj-cs"/>
                        </a:rPr>
                        <a:t>وزن مخصوص </a:t>
                      </a:r>
                      <a:endParaRPr lang="fa-IR"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a:r>
                        <a:rPr lang="fa-IR" dirty="0" smtClean="0">
                          <a:solidFill>
                            <a:srgbClr val="FF0000"/>
                          </a:solidFill>
                          <a:cs typeface="+mj-cs"/>
                        </a:rPr>
                        <a:t>درصد سیلیسیم</a:t>
                      </a:r>
                      <a:r>
                        <a:rPr lang="fa-IR" baseline="0" dirty="0" smtClean="0">
                          <a:solidFill>
                            <a:srgbClr val="FF0000"/>
                          </a:solidFill>
                          <a:cs typeface="+mj-cs"/>
                        </a:rPr>
                        <a:t> </a:t>
                      </a:r>
                      <a:endParaRPr lang="fa-IR"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rtl="1"/>
                      <a:r>
                        <a:rPr lang="fa-IR" sz="2400" dirty="0" smtClean="0">
                          <a:solidFill>
                            <a:schemeClr val="tx1"/>
                          </a:solidFill>
                          <a:cs typeface="+mj-cs"/>
                        </a:rPr>
                        <a:t>8.15</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r>
                        <a:rPr lang="fa-IR" sz="2400" dirty="0" smtClean="0">
                          <a:solidFill>
                            <a:schemeClr val="tx1"/>
                          </a:solidFill>
                          <a:cs typeface="+mj-cs"/>
                        </a:rPr>
                        <a:t>36</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r>
                        <a:rPr lang="fa-IR" sz="2400" dirty="0" smtClean="0">
                          <a:solidFill>
                            <a:schemeClr val="tx1"/>
                          </a:solidFill>
                          <a:cs typeface="+mj-cs"/>
                        </a:rPr>
                        <a:t>7.8</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r>
                        <a:rPr lang="fa-IR" sz="2400" dirty="0" smtClean="0">
                          <a:solidFill>
                            <a:schemeClr val="tx1"/>
                          </a:solidFill>
                          <a:cs typeface="+mj-cs"/>
                        </a:rPr>
                        <a:t>1</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rtl="1"/>
                      <a:r>
                        <a:rPr lang="fa-IR" sz="2400" dirty="0" smtClean="0">
                          <a:solidFill>
                            <a:schemeClr val="tx1"/>
                          </a:solidFill>
                          <a:cs typeface="+mj-cs"/>
                        </a:rPr>
                        <a:t>8.25</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r>
                        <a:rPr lang="fa-IR" sz="2400" dirty="0" smtClean="0">
                          <a:solidFill>
                            <a:schemeClr val="tx1"/>
                          </a:solidFill>
                          <a:cs typeface="+mj-cs"/>
                        </a:rPr>
                        <a:t>45</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r>
                        <a:rPr lang="fa-IR" sz="2400" dirty="0" smtClean="0">
                          <a:solidFill>
                            <a:schemeClr val="tx1"/>
                          </a:solidFill>
                          <a:cs typeface="+mj-cs"/>
                        </a:rPr>
                        <a:t>7.7</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r>
                        <a:rPr lang="fa-IR" sz="2400" dirty="0" smtClean="0">
                          <a:solidFill>
                            <a:schemeClr val="tx1"/>
                          </a:solidFill>
                          <a:cs typeface="+mj-cs"/>
                        </a:rPr>
                        <a:t>2</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rtl="1"/>
                      <a:r>
                        <a:rPr lang="fa-IR" sz="2400" dirty="0" smtClean="0">
                          <a:solidFill>
                            <a:schemeClr val="tx1"/>
                          </a:solidFill>
                          <a:cs typeface="+mj-cs"/>
                        </a:rPr>
                        <a:t>8.25</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r>
                        <a:rPr lang="fa-IR" sz="2400" dirty="0" smtClean="0">
                          <a:solidFill>
                            <a:schemeClr val="tx1"/>
                          </a:solidFill>
                          <a:cs typeface="+mj-cs"/>
                        </a:rPr>
                        <a:t>48</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r>
                        <a:rPr lang="fa-IR" sz="2400" dirty="0" smtClean="0">
                          <a:solidFill>
                            <a:schemeClr val="tx1"/>
                          </a:solidFill>
                          <a:cs typeface="+mj-cs"/>
                        </a:rPr>
                        <a:t>7.6</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r>
                        <a:rPr lang="fa-IR" sz="2400" dirty="0" smtClean="0">
                          <a:solidFill>
                            <a:schemeClr val="tx1"/>
                          </a:solidFill>
                          <a:cs typeface="+mj-cs"/>
                        </a:rPr>
                        <a:t>4</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rtl="1"/>
                      <a:r>
                        <a:rPr lang="fa-IR" sz="2400" dirty="0" smtClean="0">
                          <a:solidFill>
                            <a:schemeClr val="tx1"/>
                          </a:solidFill>
                          <a:cs typeface="+mj-cs"/>
                        </a:rPr>
                        <a:t>8.25</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r>
                        <a:rPr lang="fa-IR" sz="2400" dirty="0" smtClean="0">
                          <a:solidFill>
                            <a:schemeClr val="tx1"/>
                          </a:solidFill>
                          <a:cs typeface="+mj-cs"/>
                        </a:rPr>
                        <a:t>50</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gridSpan="2">
                  <a:txBody>
                    <a:bodyPr/>
                    <a:lstStyle/>
                    <a:p>
                      <a:pPr rtl="1"/>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hMerge="1">
                  <a:txBody>
                    <a:bodyPr/>
                    <a:lstStyle/>
                    <a:p>
                      <a:pPr rtl="1"/>
                      <a:endParaRPr lang="fa-IR"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70840">
                <a:tc>
                  <a:txBody>
                    <a:bodyPr/>
                    <a:lstStyle/>
                    <a:p>
                      <a:pPr rtl="1"/>
                      <a:r>
                        <a:rPr lang="fa-IR" sz="2400" dirty="0" smtClean="0">
                          <a:solidFill>
                            <a:schemeClr val="tx1"/>
                          </a:solidFill>
                          <a:cs typeface="+mj-cs"/>
                        </a:rPr>
                        <a:t>8.25</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r>
                        <a:rPr lang="fa-IR" sz="2400" dirty="0" smtClean="0">
                          <a:solidFill>
                            <a:schemeClr val="tx1"/>
                          </a:solidFill>
                          <a:cs typeface="+mj-cs"/>
                        </a:rPr>
                        <a:t>65</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vMerge="1">
                  <a:txBody>
                    <a:bodyPr/>
                    <a:lstStyle/>
                    <a:p>
                      <a:pPr rtl="1"/>
                      <a:endParaRPr lang="fa-IR"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pPr rtl="1"/>
                      <a:endParaRPr lang="fa-IR"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24560">
                <a:tc>
                  <a:txBody>
                    <a:bodyPr/>
                    <a:lstStyle/>
                    <a:p>
                      <a:pPr rtl="1"/>
                      <a:r>
                        <a:rPr lang="fa-IR" sz="2400" dirty="0" smtClean="0">
                          <a:solidFill>
                            <a:schemeClr val="tx1"/>
                          </a:solidFill>
                          <a:cs typeface="+mj-cs"/>
                        </a:rPr>
                        <a:t>8.60</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rtl="1"/>
                      <a:r>
                        <a:rPr lang="fa-IR" sz="2400" dirty="0" smtClean="0">
                          <a:solidFill>
                            <a:schemeClr val="tx1"/>
                          </a:solidFill>
                          <a:cs typeface="+mj-cs"/>
                        </a:rPr>
                        <a:t>70</a:t>
                      </a:r>
                      <a:endParaRPr lang="fa-IR" sz="2400" dirty="0">
                        <a:solidFill>
                          <a:schemeClr val="tx1"/>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vMerge="1">
                  <a:txBody>
                    <a:bodyPr/>
                    <a:lstStyle/>
                    <a:p>
                      <a:pPr rtl="1"/>
                      <a:endParaRPr lang="fa-IR"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vMerge="1">
                  <a:txBody>
                    <a:bodyPr/>
                    <a:lstStyle/>
                    <a:p>
                      <a:pPr rtl="1"/>
                      <a:endParaRPr lang="fa-IR" dirty="0">
                        <a:solidFill>
                          <a:srgbClr val="FF0000"/>
                        </a:solidFill>
                        <a:cs typeface="+mj-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6019800" y="1905000"/>
            <a:ext cx="190500" cy="342900"/>
          </a:xfrm>
          <a:prstGeom prst="rect">
            <a:avLst/>
          </a:prstGeom>
          <a:noFill/>
        </p:spPr>
      </p:pic>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2051"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971800" y="1905000"/>
            <a:ext cx="190500" cy="342900"/>
          </a:xfrm>
          <a:prstGeom prst="rect">
            <a:avLst/>
          </a:prstGeom>
          <a:noFill/>
        </p:spPr>
      </p:pic>
      <p:cxnSp>
        <p:nvCxnSpPr>
          <p:cNvPr id="11" name="Straight Connector 10"/>
          <p:cNvCxnSpPr/>
          <p:nvPr/>
        </p:nvCxnSpPr>
        <p:spPr>
          <a:xfrm rot="5400000">
            <a:off x="2515394" y="3733006"/>
            <a:ext cx="762000"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362200" y="4114800"/>
            <a:ext cx="1143000" cy="369332"/>
          </a:xfrm>
          <a:prstGeom prst="rect">
            <a:avLst/>
          </a:prstGeom>
          <a:solidFill>
            <a:schemeClr val="bg1"/>
          </a:solidFill>
        </p:spPr>
        <p:txBody>
          <a:bodyPr wrap="square" rtlCol="1">
            <a:spAutoFit/>
          </a:bodyPr>
          <a:lstStyle/>
          <a:p>
            <a:r>
              <a:rPr lang="fa-IR" dirty="0" smtClean="0">
                <a:solidFill>
                  <a:srgbClr val="FF0000"/>
                </a:solidFill>
              </a:rPr>
              <a:t>ورق سیلیسیم </a:t>
            </a:r>
            <a:endParaRPr lang="fa-IR" dirty="0">
              <a:solidFill>
                <a:srgbClr val="FF0000"/>
              </a:solidFill>
            </a:endParaRPr>
          </a:p>
        </p:txBody>
      </p:sp>
      <p:sp>
        <p:nvSpPr>
          <p:cNvPr id="14" name="TextBox 13"/>
          <p:cNvSpPr txBox="1"/>
          <p:nvPr/>
        </p:nvSpPr>
        <p:spPr>
          <a:xfrm>
            <a:off x="5334000" y="5029200"/>
            <a:ext cx="1295400" cy="400110"/>
          </a:xfrm>
          <a:prstGeom prst="rect">
            <a:avLst/>
          </a:prstGeom>
          <a:solidFill>
            <a:schemeClr val="bg1"/>
          </a:solidFill>
        </p:spPr>
        <p:txBody>
          <a:bodyPr wrap="square" rtlCol="1">
            <a:spAutoFit/>
          </a:bodyPr>
          <a:lstStyle/>
          <a:p>
            <a:r>
              <a:rPr lang="fa-IR" sz="2000" b="1" dirty="0" smtClean="0">
                <a:solidFill>
                  <a:srgbClr val="FF0000"/>
                </a:solidFill>
              </a:rPr>
              <a:t>ورق نیکل</a:t>
            </a:r>
            <a:endParaRPr lang="fa-IR" sz="2000" b="1" dirty="0">
              <a:solidFill>
                <a:srgbClr val="FF0000"/>
              </a:solidFill>
            </a:endParaRPr>
          </a:p>
        </p:txBody>
      </p:sp>
      <p:sp>
        <p:nvSpPr>
          <p:cNvPr id="12"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
            <a:ext cx="9144000" cy="707886"/>
          </a:xfrm>
          <a:prstGeom prst="rect">
            <a:avLst/>
          </a:prstGeom>
          <a:solidFill>
            <a:schemeClr val="accent2"/>
          </a:solidFill>
          <a:ln>
            <a:solidFill>
              <a:schemeClr val="accent1"/>
            </a:solidFill>
          </a:ln>
        </p:spPr>
        <p:txBody>
          <a:bodyPr wrap="square">
            <a:spAutoFit/>
          </a:bodyPr>
          <a:lstStyle/>
          <a:p>
            <a:r>
              <a:rPr lang="fa-IR" sz="2000" b="1" spc="300" dirty="0" smtClean="0">
                <a:ln w="11430" cmpd="sng">
                  <a:solidFill>
                    <a:schemeClr val="bg1"/>
                  </a:solidFill>
                  <a:prstDash val="solid"/>
                  <a:miter lim="800000"/>
                </a:ln>
                <a:solidFill>
                  <a:schemeClr val="bg1"/>
                </a:solidFill>
                <a:effectLst>
                  <a:glow rad="228600">
                    <a:schemeClr val="accent6">
                      <a:satMod val="175000"/>
                      <a:alpha val="40000"/>
                    </a:schemeClr>
                  </a:glow>
                  <a:reflection blurRad="6350" stA="60000" endA="900" endPos="58000" dir="5400000" sy="-100000" algn="bl" rotWithShape="0"/>
                </a:effectLst>
                <a:latin typeface="IranNastaliq" pitchFamily="18" charset="0"/>
              </a:rPr>
              <a:t>1- نقش هسته در ترانسفورماتور</a:t>
            </a:r>
          </a:p>
          <a:p>
            <a:r>
              <a:rPr lang="fa-IR" sz="2000" b="1" spc="300" dirty="0" smtClean="0">
                <a:ln w="11430" cmpd="sng">
                  <a:solidFill>
                    <a:schemeClr val="bg1"/>
                  </a:solidFill>
                  <a:prstDash val="solid"/>
                  <a:miter lim="800000"/>
                </a:ln>
                <a:solidFill>
                  <a:schemeClr val="bg1"/>
                </a:solidFill>
                <a:effectLst>
                  <a:glow rad="228600">
                    <a:schemeClr val="accent6">
                      <a:satMod val="175000"/>
                      <a:alpha val="40000"/>
                    </a:schemeClr>
                  </a:glow>
                  <a:reflection blurRad="6350" stA="60000" endA="900" endPos="58000" dir="5400000" sy="-100000" algn="bl" rotWithShape="0"/>
                </a:effectLst>
                <a:latin typeface="IranNastaliq" pitchFamily="18" charset="0"/>
              </a:rPr>
              <a:t> </a:t>
            </a:r>
          </a:p>
        </p:txBody>
      </p:sp>
      <p:sp>
        <p:nvSpPr>
          <p:cNvPr id="5" name="TextBox 4"/>
          <p:cNvSpPr txBox="1"/>
          <p:nvPr/>
        </p:nvSpPr>
        <p:spPr>
          <a:xfrm>
            <a:off x="0" y="1676400"/>
            <a:ext cx="9144000" cy="3231654"/>
          </a:xfrm>
          <a:prstGeom prst="rect">
            <a:avLst/>
          </a:prstGeom>
          <a:noFill/>
        </p:spPr>
        <p:txBody>
          <a:bodyPr wrap="square" rtlCol="1">
            <a:spAutoFit/>
          </a:bodyPr>
          <a:lstStyle/>
          <a:p>
            <a:r>
              <a:rPr lang="fa-IR" sz="2800" dirty="0" smtClean="0">
                <a:ln w="18000">
                  <a:solidFill>
                    <a:schemeClr val="tx1"/>
                  </a:solidFill>
                  <a:prstDash val="solid"/>
                  <a:miter lim="800000"/>
                </a:ln>
                <a:effectLst>
                  <a:outerShdw blurRad="25500" dist="23000" dir="7020000" algn="tl">
                    <a:srgbClr val="000000">
                      <a:alpha val="50000"/>
                    </a:srgbClr>
                  </a:outerShdw>
                </a:effectLst>
              </a:rPr>
              <a:t>اساسا هسته در ترانسفورماتور چندین نقش اساسی و مهم را ایفا می کند :</a:t>
            </a:r>
          </a:p>
          <a:p>
            <a:endParaRPr lang="fa-IR" sz="2800" dirty="0" smtClean="0">
              <a:ln w="18000">
                <a:solidFill>
                  <a:schemeClr val="tx1"/>
                </a:solidFill>
                <a:prstDash val="solid"/>
                <a:miter lim="800000"/>
              </a:ln>
              <a:effectLst>
                <a:outerShdw blurRad="25500" dist="23000" dir="7020000" algn="tl">
                  <a:srgbClr val="000000">
                    <a:alpha val="50000"/>
                  </a:srgbClr>
                </a:outerShdw>
              </a:effectLst>
            </a:endParaRPr>
          </a:p>
          <a:p>
            <a:r>
              <a:rPr lang="fa-IR" sz="2000" dirty="0" smtClean="0"/>
              <a:t>هسته ترانسفورماتور در حقیقت مسیری است که کمک می نماید تا فوران های مغناطیسی بتواند به راحتی از هر دو سیم پیچ عبور کند . </a:t>
            </a:r>
          </a:p>
          <a:p>
            <a:endParaRPr lang="fa-IR" dirty="0" smtClean="0"/>
          </a:p>
          <a:p>
            <a:r>
              <a:rPr lang="fa-IR" dirty="0" smtClean="0"/>
              <a:t>1- سیم پیچ های ترانسفورماتور روی هسته قرار می گیرند .</a:t>
            </a:r>
          </a:p>
          <a:p>
            <a:endParaRPr lang="fa-IR" dirty="0" smtClean="0"/>
          </a:p>
          <a:p>
            <a:r>
              <a:rPr lang="fa-IR" dirty="0" smtClean="0"/>
              <a:t>2- امکان ایجاد چگالی شار مغناطیسی و چگالی انرژی را برای ترانسفورماتور فراهم می سازد .</a:t>
            </a:r>
          </a:p>
          <a:p>
            <a:r>
              <a:rPr lang="fa-IR" dirty="0" smtClean="0"/>
              <a:t> </a:t>
            </a:r>
          </a:p>
          <a:p>
            <a:r>
              <a:rPr lang="fa-IR" dirty="0" smtClean="0"/>
              <a:t>3- به شار مغناطیسی تولید شده توسط سیم پیچ ها جهت و به توزیع ان شکلی دلخواه می دهد . </a:t>
            </a:r>
          </a:p>
        </p:txBody>
      </p:sp>
      <p:sp>
        <p:nvSpPr>
          <p:cNvPr id="6" name="Subtitle 2"/>
          <p:cNvSpPr txBox="1">
            <a:spLocks/>
          </p:cNvSpPr>
          <p:nvPr/>
        </p:nvSpPr>
        <p:spPr>
          <a:xfrm>
            <a:off x="0" y="6400800"/>
            <a:ext cx="3352800" cy="457200"/>
          </a:xfrm>
          <a:prstGeom prst="rect">
            <a:avLst/>
          </a:prstGeom>
        </p:spPr>
        <p:txBody>
          <a:bodyPr vert="horz">
            <a:normAutofit fontScale="475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66800"/>
            <a:ext cx="9144000" cy="4093428"/>
          </a:xfrm>
          <a:prstGeom prst="rect">
            <a:avLst/>
          </a:prstGeom>
          <a:noFill/>
        </p:spPr>
        <p:txBody>
          <a:bodyPr wrap="square" rtlCol="1">
            <a:spAutoFit/>
          </a:bodyPr>
          <a:lstStyle/>
          <a:p>
            <a:r>
              <a:rPr lang="fa-IR" sz="2000" dirty="0" smtClean="0">
                <a:cs typeface="+mj-cs"/>
              </a:rPr>
              <a:t>طول متوسط مدار مغناطیسی : </a:t>
            </a:r>
          </a:p>
          <a:p>
            <a:endParaRPr lang="fa-IR" sz="2000" dirty="0" smtClean="0"/>
          </a:p>
          <a:p>
            <a:r>
              <a:rPr lang="fa-IR" sz="2000" dirty="0" smtClean="0">
                <a:cs typeface="+mj-cs"/>
              </a:rPr>
              <a:t>برای محاسبه جریان مغناطیس کننده ، باید طول متوسط خط قوه یعنی      معلوم باشد . از طرفی با معلوم بودن جریان مغناطیس کننده ،</a:t>
            </a:r>
          </a:p>
          <a:p>
            <a:endParaRPr lang="fa-IR" sz="2000" dirty="0" smtClean="0">
              <a:cs typeface="+mj-cs"/>
            </a:endParaRPr>
          </a:p>
          <a:p>
            <a:r>
              <a:rPr lang="fa-IR" sz="2000" dirty="0" smtClean="0">
                <a:cs typeface="+mj-cs"/>
              </a:rPr>
              <a:t>جریان بی باری ترانسفورماتور تعیین می شود . طول متوسط خط قوه چنین است : </a:t>
            </a:r>
          </a:p>
          <a:p>
            <a:r>
              <a:rPr lang="fa-IR" sz="2000" dirty="0" smtClean="0">
                <a:cs typeface="+mj-cs"/>
              </a:rPr>
              <a:t>  </a:t>
            </a:r>
          </a:p>
          <a:p>
            <a:endParaRPr lang="fa-IR" sz="2000" dirty="0" smtClean="0">
              <a:cs typeface="+mj-cs"/>
            </a:endParaRPr>
          </a:p>
          <a:p>
            <a:r>
              <a:rPr lang="fa-IR" sz="2000" dirty="0" smtClean="0">
                <a:cs typeface="+mj-cs"/>
              </a:rPr>
              <a:t>طول متوسط خط قوه برای ترانسفورماتور هسته ای عبارت است از : </a:t>
            </a:r>
          </a:p>
          <a:p>
            <a:endParaRPr lang="fa-IR" sz="2000" dirty="0" smtClean="0">
              <a:cs typeface="+mj-cs"/>
            </a:endParaRPr>
          </a:p>
          <a:p>
            <a:endParaRPr lang="fa-IR" sz="2000" dirty="0" smtClean="0">
              <a:cs typeface="+mj-cs"/>
            </a:endParaRPr>
          </a:p>
          <a:p>
            <a:r>
              <a:rPr lang="fa-IR" sz="2000" dirty="0" smtClean="0">
                <a:cs typeface="+mj-cs"/>
              </a:rPr>
              <a:t>این فرمول ها ، فرمول های تقریبی است که به دلیل سادگی و سهولت کاربرد ، مورد استفاده قرار می گیرد . اگر طول متوسط خط قوه دقیق تر مورد نظر باشد از رابطه زیر محاسبه می شود : </a:t>
            </a:r>
          </a:p>
          <a:p>
            <a:endParaRPr lang="fa-IR" sz="2000" dirty="0">
              <a:cs typeface="+mj-cs"/>
            </a:endParaRPr>
          </a:p>
        </p:txBody>
      </p:sp>
      <p:pic>
        <p:nvPicPr>
          <p:cNvPr id="5" name="Picture 1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267200" y="1676400"/>
            <a:ext cx="247650" cy="342900"/>
          </a:xfrm>
          <a:prstGeom prst="rect">
            <a:avLst/>
          </a:prstGeom>
          <a:noFill/>
        </p:spPr>
      </p:pic>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5"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752600" y="2286000"/>
            <a:ext cx="1628775" cy="342900"/>
          </a:xfrm>
          <a:prstGeom prst="rect">
            <a:avLst/>
          </a:prstGeom>
          <a:noFill/>
        </p:spPr>
      </p:pic>
      <p:sp>
        <p:nvSpPr>
          <p:cNvPr id="1027" name="Rectangle 3"/>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8" name="Picture 4"/>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752600" y="3352800"/>
            <a:ext cx="1771650" cy="342900"/>
          </a:xfrm>
          <a:prstGeom prst="rect">
            <a:avLst/>
          </a:prstGeom>
          <a:noFill/>
        </p:spPr>
      </p:pic>
      <p:sp>
        <p:nvSpPr>
          <p:cNvPr id="1032"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1" name="Picture 7"/>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752600" y="5181600"/>
            <a:ext cx="2600325" cy="342900"/>
          </a:xfrm>
          <a:prstGeom prst="rect">
            <a:avLst/>
          </a:prstGeom>
          <a:noFill/>
        </p:spPr>
      </p:pic>
      <p:sp>
        <p:nvSpPr>
          <p:cNvPr id="1033" name="Rectangle 9"/>
          <p:cNvSpPr>
            <a:spLocks noChangeArrowheads="1"/>
          </p:cNvSpPr>
          <p:nvPr/>
        </p:nvSpPr>
        <p:spPr bwMode="auto">
          <a:xfrm>
            <a:off x="0" y="8001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2"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62000"/>
            <a:ext cx="9144000" cy="1015663"/>
          </a:xfrm>
          <a:prstGeom prst="rect">
            <a:avLst/>
          </a:prstGeom>
          <a:noFill/>
        </p:spPr>
        <p:txBody>
          <a:bodyPr wrap="square" rtlCol="1">
            <a:spAutoFit/>
          </a:bodyPr>
          <a:lstStyle/>
          <a:p>
            <a:pPr>
              <a:lnSpc>
                <a:spcPct val="150000"/>
              </a:lnSpc>
            </a:pPr>
            <a:r>
              <a:rPr lang="fa-IR" sz="2000" dirty="0" smtClean="0">
                <a:cs typeface="+mj-cs"/>
              </a:rPr>
              <a:t>چهار ربع دایره در مدار مغناطیسی بصورت یک دایره با محیط        منظور شده است .              است که     عرض هسته ی بیرونی</a:t>
            </a:r>
          </a:p>
          <a:p>
            <a:pPr>
              <a:lnSpc>
                <a:spcPct val="150000"/>
              </a:lnSpc>
            </a:pPr>
            <a:r>
              <a:rPr lang="fa-IR" sz="2000" dirty="0" smtClean="0">
                <a:cs typeface="+mj-cs"/>
              </a:rPr>
              <a:t>است . طول متوسط خط قوه ، عملا همان مقدار       است که از فرمولهای تقریبی گفته شده بدست می اید .    </a:t>
            </a:r>
            <a:endParaRPr lang="fa-IR" sz="2000" dirty="0">
              <a:cs typeface="+mj-cs"/>
            </a:endParaRPr>
          </a:p>
        </p:txBody>
      </p:sp>
      <p:sp>
        <p:nvSpPr>
          <p:cNvPr id="696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572000" y="914400"/>
            <a:ext cx="400050" cy="342900"/>
          </a:xfrm>
          <a:prstGeom prst="rect">
            <a:avLst/>
          </a:prstGeom>
          <a:noFill/>
        </p:spPr>
      </p:pic>
      <p:sp>
        <p:nvSpPr>
          <p:cNvPr id="6963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35"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14600" y="685800"/>
            <a:ext cx="685800" cy="666750"/>
          </a:xfrm>
          <a:prstGeom prst="rect">
            <a:avLst/>
          </a:prstGeom>
          <a:noFill/>
        </p:spPr>
      </p:pic>
      <p:sp>
        <p:nvSpPr>
          <p:cNvPr id="69637" name="Rectangle 5"/>
          <p:cNvSpPr>
            <a:spLocks noChangeArrowheads="1"/>
          </p:cNvSpPr>
          <p:nvPr/>
        </p:nvSpPr>
        <p:spPr bwMode="auto">
          <a:xfrm>
            <a:off x="0" y="11239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69639"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38" name="Picture 6"/>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1600200" y="914400"/>
            <a:ext cx="247650" cy="361950"/>
          </a:xfrm>
          <a:prstGeom prst="rect">
            <a:avLst/>
          </a:prstGeom>
          <a:noFill/>
        </p:spPr>
      </p:pic>
      <p:pic>
        <p:nvPicPr>
          <p:cNvPr id="13" name="Picture 12"/>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5486400" y="1295400"/>
            <a:ext cx="247650" cy="342900"/>
          </a:xfrm>
          <a:prstGeom prst="rect">
            <a:avLst/>
          </a:prstGeom>
          <a:noFill/>
        </p:spPr>
      </p:pic>
      <p:sp>
        <p:nvSpPr>
          <p:cNvPr id="17" name="Rectangle 16"/>
          <p:cNvSpPr/>
          <p:nvPr/>
        </p:nvSpPr>
        <p:spPr>
          <a:xfrm>
            <a:off x="3200400" y="2667000"/>
            <a:ext cx="2438400" cy="533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19" name="Straight Connector 18"/>
          <p:cNvCxnSpPr/>
          <p:nvPr/>
        </p:nvCxnSpPr>
        <p:spPr>
          <a:xfrm flipV="1">
            <a:off x="3200400" y="2438400"/>
            <a:ext cx="3048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200400" y="3200400"/>
            <a:ext cx="2438400" cy="1981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23" name="Straight Connector 22"/>
          <p:cNvCxnSpPr/>
          <p:nvPr/>
        </p:nvCxnSpPr>
        <p:spPr>
          <a:xfrm flipV="1">
            <a:off x="5638800" y="4953000"/>
            <a:ext cx="3048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5400000">
            <a:off x="4953000" y="3962400"/>
            <a:ext cx="1981200"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886200" y="3200400"/>
            <a:ext cx="1143000" cy="1524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8" name="Freeform 27"/>
          <p:cNvSpPr/>
          <p:nvPr/>
        </p:nvSpPr>
        <p:spPr>
          <a:xfrm>
            <a:off x="5638800" y="2438400"/>
            <a:ext cx="318977" cy="765544"/>
          </a:xfrm>
          <a:custGeom>
            <a:avLst/>
            <a:gdLst>
              <a:gd name="connsiteX0" fmla="*/ 0 w 318977"/>
              <a:gd name="connsiteY0" fmla="*/ 765544 h 765544"/>
              <a:gd name="connsiteX1" fmla="*/ 10633 w 318977"/>
              <a:gd name="connsiteY1" fmla="*/ 233917 h 765544"/>
              <a:gd name="connsiteX2" fmla="*/ 318977 w 318977"/>
              <a:gd name="connsiteY2" fmla="*/ 0 h 765544"/>
              <a:gd name="connsiteX3" fmla="*/ 318977 w 318977"/>
              <a:gd name="connsiteY3" fmla="*/ 563526 h 765544"/>
              <a:gd name="connsiteX4" fmla="*/ 0 w 318977"/>
              <a:gd name="connsiteY4" fmla="*/ 765544 h 765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977" h="765544">
                <a:moveTo>
                  <a:pt x="0" y="765544"/>
                </a:moveTo>
                <a:lnTo>
                  <a:pt x="10633" y="233917"/>
                </a:lnTo>
                <a:lnTo>
                  <a:pt x="318977" y="0"/>
                </a:lnTo>
                <a:lnTo>
                  <a:pt x="318977" y="563526"/>
                </a:lnTo>
                <a:lnTo>
                  <a:pt x="0" y="765544"/>
                </a:ln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30" name="Straight Connector 29"/>
          <p:cNvCxnSpPr>
            <a:endCxn id="28" idx="2"/>
          </p:cNvCxnSpPr>
          <p:nvPr/>
        </p:nvCxnSpPr>
        <p:spPr>
          <a:xfrm>
            <a:off x="3505200" y="2438400"/>
            <a:ext cx="2452577"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rot="5400000">
            <a:off x="1638300" y="3924300"/>
            <a:ext cx="2514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0800000">
            <a:off x="2743200" y="2667000"/>
            <a:ext cx="4572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0800000">
            <a:off x="2743200" y="5181600"/>
            <a:ext cx="4572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a:off x="2972594" y="5257006"/>
            <a:ext cx="4572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a:off x="5410994" y="5257006"/>
            <a:ext cx="4572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0800000">
            <a:off x="3200400" y="5334000"/>
            <a:ext cx="24384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3353594" y="3961606"/>
            <a:ext cx="1524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a:off x="3886200" y="4343400"/>
            <a:ext cx="1143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10800000">
            <a:off x="5029200" y="35052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V="1">
            <a:off x="5638800" y="5181600"/>
            <a:ext cx="228600" cy="2286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V="1">
            <a:off x="5943600" y="4953000"/>
            <a:ext cx="228600" cy="2286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rot="10800000" flipV="1">
            <a:off x="5791200" y="5105400"/>
            <a:ext cx="304800" cy="228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55" name="Rounded Rectangle 54"/>
          <p:cNvSpPr/>
          <p:nvPr/>
        </p:nvSpPr>
        <p:spPr>
          <a:xfrm>
            <a:off x="3657600" y="2971800"/>
            <a:ext cx="1600200" cy="1981200"/>
          </a:xfrm>
          <a:prstGeom prst="round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964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40" name="Picture 8"/>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rot="16200000">
            <a:off x="2676525" y="3800475"/>
            <a:ext cx="171450" cy="342900"/>
          </a:xfrm>
          <a:prstGeom prst="rect">
            <a:avLst/>
          </a:prstGeom>
          <a:noFill/>
        </p:spPr>
      </p:pic>
      <p:sp>
        <p:nvSpPr>
          <p:cNvPr id="6964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42" name="Picture 10"/>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4267200" y="5334000"/>
            <a:ext cx="133350" cy="342900"/>
          </a:xfrm>
          <a:prstGeom prst="rect">
            <a:avLst/>
          </a:prstGeom>
          <a:noFill/>
        </p:spPr>
      </p:pic>
      <p:sp>
        <p:nvSpPr>
          <p:cNvPr id="6964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44" name="Picture 12"/>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4495800" y="4267200"/>
            <a:ext cx="123825" cy="342900"/>
          </a:xfrm>
          <a:prstGeom prst="rect">
            <a:avLst/>
          </a:prstGeom>
          <a:noFill/>
        </p:spPr>
      </p:pic>
      <p:sp>
        <p:nvSpPr>
          <p:cNvPr id="6964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46" name="Picture 14"/>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4114800" y="3657600"/>
            <a:ext cx="200025" cy="342900"/>
          </a:xfrm>
          <a:prstGeom prst="rect">
            <a:avLst/>
          </a:prstGeom>
          <a:noFill/>
        </p:spPr>
      </p:pic>
      <p:sp>
        <p:nvSpPr>
          <p:cNvPr id="6964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48" name="Picture 16"/>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5334000" y="3505200"/>
            <a:ext cx="190500" cy="342900"/>
          </a:xfrm>
          <a:prstGeom prst="rect">
            <a:avLst/>
          </a:prstGeom>
          <a:noFill/>
        </p:spPr>
      </p:pic>
      <p:sp>
        <p:nvSpPr>
          <p:cNvPr id="69651"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50" name="Picture 18"/>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6019800" y="5105400"/>
            <a:ext cx="247650" cy="342900"/>
          </a:xfrm>
          <a:prstGeom prst="rect">
            <a:avLst/>
          </a:prstGeom>
          <a:noFill/>
        </p:spPr>
      </p:pic>
      <p:sp>
        <p:nvSpPr>
          <p:cNvPr id="69653" name="Rectangle 2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69652" name="Picture 20"/>
          <p:cNvPicPr>
            <a:picLocks noChangeAspect="1" noChangeArrowheads="1"/>
          </p:cNvPicPr>
          <p:nvPr/>
        </p:nvPicPr>
        <p:blipFill>
          <a:blip r:embed="rId12">
            <a:clrChange>
              <a:clrFrom>
                <a:srgbClr val="FFFFFF"/>
              </a:clrFrom>
              <a:clrTo>
                <a:srgbClr val="FFFFFF">
                  <a:alpha val="0"/>
                </a:srgbClr>
              </a:clrTo>
            </a:clrChange>
          </a:blip>
          <a:srcRect/>
          <a:stretch>
            <a:fillRect/>
          </a:stretch>
        </p:blipFill>
        <p:spPr bwMode="auto">
          <a:xfrm>
            <a:off x="5105400" y="3962400"/>
            <a:ext cx="304800" cy="342900"/>
          </a:xfrm>
          <a:prstGeom prst="rect">
            <a:avLst/>
          </a:prstGeom>
          <a:noFill/>
        </p:spPr>
      </p:pic>
      <p:sp>
        <p:nvSpPr>
          <p:cNvPr id="46"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1"/>
            <a:ext cx="9144000" cy="461665"/>
          </a:xfrm>
          <a:prstGeom prst="rect">
            <a:avLst/>
          </a:prstGeom>
        </p:spPr>
        <p:txBody>
          <a:bodyPr wrap="square">
            <a:spAutoFit/>
          </a:bodyPr>
          <a:lstStyle/>
          <a:p>
            <a:r>
              <a:rPr lang="fa-IR" sz="2400" dirty="0" smtClean="0">
                <a:cs typeface="+mj-cs"/>
              </a:rPr>
              <a:t>هسته اهن =</a:t>
            </a:r>
          </a:p>
        </p:txBody>
      </p:sp>
      <p:sp>
        <p:nvSpPr>
          <p:cNvPr id="3" name="Rectangle 2"/>
          <p:cNvSpPr/>
          <p:nvPr/>
        </p:nvSpPr>
        <p:spPr>
          <a:xfrm>
            <a:off x="0" y="1219200"/>
            <a:ext cx="9144000" cy="5009064"/>
          </a:xfrm>
          <a:prstGeom prst="rect">
            <a:avLst/>
          </a:prstGeom>
        </p:spPr>
        <p:txBody>
          <a:bodyPr wrap="square">
            <a:spAutoFit/>
          </a:bodyPr>
          <a:lstStyle/>
          <a:p>
            <a:pPr>
              <a:lnSpc>
                <a:spcPct val="200000"/>
              </a:lnSpc>
            </a:pPr>
            <a:r>
              <a:rPr lang="fa-IR" dirty="0" smtClean="0">
                <a:cs typeface="+mj-cs"/>
              </a:rPr>
              <a:t>هسته ترانسفورماتور متشکل از ورقه هاي نازک است که سطح آنها با توجه به قدرت ترانسفورماتور ها محاسبه مي شود. براي کم کردن</a:t>
            </a:r>
          </a:p>
          <a:p>
            <a:pPr>
              <a:lnSpc>
                <a:spcPct val="200000"/>
              </a:lnSpc>
            </a:pPr>
            <a:r>
              <a:rPr lang="fa-IR" dirty="0" smtClean="0">
                <a:cs typeface="+mj-cs"/>
              </a:rPr>
              <a:t>تلفات آهني هسته ترانسفورماتور را نمي توان به طور يکپارچه ساخت. بلکه معمولا آنها را از ورقه هاي نازک فلزي که نسبت به يکديگر</a:t>
            </a:r>
          </a:p>
          <a:p>
            <a:pPr>
              <a:lnSpc>
                <a:spcPct val="200000"/>
              </a:lnSpc>
            </a:pPr>
            <a:r>
              <a:rPr lang="fa-IR" dirty="0" smtClean="0">
                <a:cs typeface="+mj-cs"/>
              </a:rPr>
              <a:t>عايق اند، مي سازند. اين ورقه ها از آهن بدون پسماند با آلياژي از سيليسيم (حداکثر 4.5 درصد) که داراي قابليت هدايت الکتريکي و قابليت</a:t>
            </a:r>
          </a:p>
          <a:p>
            <a:pPr>
              <a:lnSpc>
                <a:spcPct val="200000"/>
              </a:lnSpc>
            </a:pPr>
            <a:r>
              <a:rPr lang="fa-IR" dirty="0" smtClean="0">
                <a:cs typeface="+mj-cs"/>
              </a:rPr>
              <a:t>هدايت مغناطيسي زياد است ساخته مي شوند. در اثر زياد شدن مقدار سيليسيم ، ورقه هاي دينام شکننده مي شود. براي عايق کردن ورقهاي</a:t>
            </a:r>
          </a:p>
          <a:p>
            <a:pPr>
              <a:lnSpc>
                <a:spcPct val="200000"/>
              </a:lnSpc>
            </a:pPr>
            <a:r>
              <a:rPr lang="fa-IR" dirty="0" smtClean="0">
                <a:cs typeface="+mj-cs"/>
              </a:rPr>
              <a:t>ترانسفورماتور ، قبلا از يک کاغذ نازک مخصوص که در يک سمت اين ورقه چسبانده مي شود، استفاده مي کردند اما امروزه بدين منظور در</a:t>
            </a:r>
          </a:p>
          <a:p>
            <a:pPr>
              <a:lnSpc>
                <a:spcPct val="200000"/>
              </a:lnSpc>
            </a:pPr>
            <a:r>
              <a:rPr lang="fa-IR" dirty="0" smtClean="0">
                <a:cs typeface="+mj-cs"/>
              </a:rPr>
              <a:t>هنگام ساختن و نورد اين ورقه ها يک لايه نازک اکسيد فسفات يا سيليکات به ضخامت 2 تا 20 ميکرون به عنوان عايق در روي آنها مي مالند</a:t>
            </a:r>
          </a:p>
          <a:p>
            <a:pPr>
              <a:lnSpc>
                <a:spcPct val="200000"/>
              </a:lnSpc>
            </a:pPr>
            <a:r>
              <a:rPr lang="fa-IR" dirty="0" smtClean="0">
                <a:cs typeface="+mj-cs"/>
              </a:rPr>
              <a:t>و با آنها روي ورقه ها را مي پوشانند. علاوه بر اين ، از لاک مخصوص نيز براي عايق کردن يک طرف ورقه ها استفاده مي شود. ورقه هاي</a:t>
            </a:r>
          </a:p>
          <a:p>
            <a:pPr>
              <a:lnSpc>
                <a:spcPct val="200000"/>
              </a:lnSpc>
            </a:pPr>
            <a:r>
              <a:rPr lang="fa-IR" dirty="0" smtClean="0">
                <a:cs typeface="+mj-cs"/>
              </a:rPr>
              <a:t>ترانسفورماتور داراي يک لايه عايق هستند. هسته ترانس معمولي که معمولا از نوع آهن نسبتا خالص تر از آهن هاي موجود و شناخته شده</a:t>
            </a:r>
          </a:p>
          <a:p>
            <a:pPr>
              <a:lnSpc>
                <a:spcPct val="200000"/>
              </a:lnSpc>
            </a:pPr>
            <a:r>
              <a:rPr lang="fa-IR" dirty="0" smtClean="0">
                <a:cs typeface="+mj-cs"/>
              </a:rPr>
              <a:t>استفاده شده است. اين آلياژ آهن که به صورت اشکال مختلف براي قرار گرفتن در قرقره ترانسفورماتورها ساخته مي شوند.</a:t>
            </a:r>
            <a:endParaRPr lang="fa-IR" dirty="0">
              <a:cs typeface="+mj-cs"/>
            </a:endParaRPr>
          </a:p>
        </p:txBody>
      </p:sp>
      <p:sp>
        <p:nvSpPr>
          <p:cNvPr id="4"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0" y="914400"/>
            <a:ext cx="6858000" cy="5447645"/>
          </a:xfrm>
          <a:prstGeom prst="rect">
            <a:avLst/>
          </a:prstGeom>
        </p:spPr>
        <p:txBody>
          <a:bodyPr wrap="square">
            <a:spAutoFit/>
          </a:bodyPr>
          <a:lstStyle/>
          <a:p>
            <a:r>
              <a:rPr lang="fa-IR" sz="2000" b="1" dirty="0" smtClean="0"/>
              <a:t>مزايای هسته ترانس آهن :</a:t>
            </a:r>
            <a:endParaRPr lang="fa-IR" sz="2400" b="1" dirty="0" smtClean="0">
              <a:cs typeface="+mj-cs"/>
            </a:endParaRPr>
          </a:p>
          <a:p>
            <a:r>
              <a:rPr lang="fa-IR" sz="2000" dirty="0" smtClean="0">
                <a:cs typeface="+mj-cs"/>
              </a:rPr>
              <a:t>1-فراواني</a:t>
            </a:r>
          </a:p>
          <a:p>
            <a:endParaRPr lang="fa-IR" sz="2000" dirty="0" smtClean="0">
              <a:cs typeface="+mj-cs"/>
            </a:endParaRPr>
          </a:p>
          <a:p>
            <a:r>
              <a:rPr lang="fa-IR" sz="2000" dirty="0" smtClean="0">
                <a:cs typeface="+mj-cs"/>
              </a:rPr>
              <a:t>2- پايين بودن قيمت</a:t>
            </a:r>
          </a:p>
          <a:p>
            <a:endParaRPr lang="fa-IR" sz="2000" dirty="0" smtClean="0">
              <a:cs typeface="+mj-cs"/>
            </a:endParaRPr>
          </a:p>
          <a:p>
            <a:r>
              <a:rPr lang="fa-IR" sz="2000" dirty="0" smtClean="0">
                <a:cs typeface="+mj-cs"/>
              </a:rPr>
              <a:t>3- عمر زياد</a:t>
            </a:r>
          </a:p>
          <a:p>
            <a:endParaRPr lang="fa-IR" sz="2000" dirty="0" smtClean="0">
              <a:cs typeface="+mj-cs"/>
            </a:endParaRPr>
          </a:p>
          <a:p>
            <a:r>
              <a:rPr lang="fa-IR" sz="2000" dirty="0" smtClean="0">
                <a:cs typeface="+mj-cs"/>
              </a:rPr>
              <a:t>4- فرم دهي آسان  </a:t>
            </a:r>
          </a:p>
          <a:p>
            <a:pPr algn="l"/>
            <a:r>
              <a:rPr lang="fa-IR" sz="2400" b="1" dirty="0" smtClean="0">
                <a:cs typeface="+mj-cs"/>
              </a:rPr>
              <a:t>معايب هسته ترانس آهن :</a:t>
            </a:r>
          </a:p>
          <a:p>
            <a:pPr algn="l"/>
            <a:endParaRPr lang="fa-IR" sz="2400" b="1" dirty="0" smtClean="0">
              <a:cs typeface="+mj-cs"/>
            </a:endParaRPr>
          </a:p>
          <a:p>
            <a:pPr algn="l"/>
            <a:r>
              <a:rPr lang="fa-IR" sz="2000" dirty="0" smtClean="0">
                <a:cs typeface="+mj-cs"/>
              </a:rPr>
              <a:t>1-خاصيت القايي کم</a:t>
            </a:r>
          </a:p>
          <a:p>
            <a:pPr algn="l"/>
            <a:endParaRPr lang="fa-IR" sz="2000" dirty="0" smtClean="0">
              <a:cs typeface="+mj-cs"/>
            </a:endParaRPr>
          </a:p>
          <a:p>
            <a:pPr algn="l"/>
            <a:r>
              <a:rPr lang="fa-IR" sz="2000" dirty="0" smtClean="0">
                <a:cs typeface="+mj-cs"/>
              </a:rPr>
              <a:t>2-ضد آب نبودن</a:t>
            </a:r>
          </a:p>
          <a:p>
            <a:pPr algn="l"/>
            <a:endParaRPr lang="fa-IR" sz="2000" dirty="0" smtClean="0">
              <a:cs typeface="+mj-cs"/>
            </a:endParaRPr>
          </a:p>
          <a:p>
            <a:pPr algn="l"/>
            <a:r>
              <a:rPr lang="fa-IR" sz="2000" dirty="0" smtClean="0">
                <a:cs typeface="+mj-cs"/>
              </a:rPr>
              <a:t>3- وزن زياد</a:t>
            </a:r>
          </a:p>
          <a:p>
            <a:pPr algn="l"/>
            <a:endParaRPr lang="fa-IR" sz="2000" dirty="0" smtClean="0">
              <a:cs typeface="+mj-cs"/>
            </a:endParaRPr>
          </a:p>
          <a:p>
            <a:pPr algn="l"/>
            <a:r>
              <a:rPr lang="fa-IR" sz="2000" dirty="0" smtClean="0">
                <a:cs typeface="+mj-cs"/>
              </a:rPr>
              <a:t>4-توليد نويز بالا</a:t>
            </a:r>
            <a:endParaRPr lang="fa-IR" dirty="0"/>
          </a:p>
        </p:txBody>
      </p:sp>
      <p:sp>
        <p:nvSpPr>
          <p:cNvPr id="5" name="Rectangle 4"/>
          <p:cNvSpPr/>
          <p:nvPr/>
        </p:nvSpPr>
        <p:spPr>
          <a:xfrm>
            <a:off x="6172200" y="457200"/>
            <a:ext cx="2819400" cy="3505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6" name="Rectangle 5"/>
          <p:cNvSpPr/>
          <p:nvPr/>
        </p:nvSpPr>
        <p:spPr>
          <a:xfrm>
            <a:off x="1447800" y="3124200"/>
            <a:ext cx="2819400" cy="3505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6172200"/>
          </a:xfrm>
        </p:spPr>
        <p:txBody>
          <a:bodyPr>
            <a:noAutofit/>
          </a:bodyPr>
          <a:lstStyle/>
          <a:p>
            <a:pPr>
              <a:buNone/>
            </a:pPr>
            <a:r>
              <a:rPr lang="fa-IR" sz="2400" b="1" dirty="0" smtClean="0">
                <a:solidFill>
                  <a:srgbClr val="FF0000"/>
                </a:solidFill>
                <a:cs typeface="+mj-cs"/>
              </a:rPr>
              <a:t>هسته فريت:</a:t>
            </a:r>
          </a:p>
          <a:p>
            <a:pPr algn="r">
              <a:lnSpc>
                <a:spcPct val="150000"/>
              </a:lnSpc>
              <a:buNone/>
            </a:pPr>
            <a:r>
              <a:rPr lang="fa-IR" sz="2000" dirty="0" smtClean="0">
                <a:cs typeface="+mj-cs"/>
              </a:rPr>
              <a:t>با رشد تکنولوژي و استفاده از دستگاهها با عملکرد بسيار حساس به تغذيه خود مخترعان را بر اين داشت که منابع تغذيه اي باخروجي بسيارصاف وايزوله شده و نويز خروجي بسيارکم براي استفاده در مدارات طراحي کنند .</a:t>
            </a:r>
          </a:p>
          <a:p>
            <a:pPr algn="r">
              <a:lnSpc>
                <a:spcPct val="150000"/>
              </a:lnSpc>
              <a:buNone/>
            </a:pPr>
            <a:r>
              <a:rPr lang="fa-IR" sz="2000" dirty="0" smtClean="0">
                <a:cs typeface="+mj-cs"/>
              </a:rPr>
              <a:t>اين کار مستلزم استفاده از آلياژ و قطعاتي با خاصيت القايي بالا بود که بر اساس محاسبات و تحقيقات گسترده و تجربيات مخترعان وآلياژهاي کشف شده و با توجه به قيمت و قابل دسترس بودن آن ها و انعطاف ان ها در مقابل اشکال در خواستي صنعتي به آليا ژي به نامفريت رسيدند که اين آليا ژ مي توانست خيلي از نياز ها و درخواست هاي مخترعان از يک آليا ژ ايده آل براي اين کار را فراهم کند .از فاصله هوايي بين هسته هاي فريت استفاده هاي گوناگوني در منابع تغذيه سوئيچينگ مي شود.خصوصيت منحصر به فرد فريت ها ، نسبت به آهن و ديگر مواد فرومغناطيس ، عايق بودن آنها است. قاومت ويژه نوعي فريت ها 1 تا 104 اهم است. در حاليکه از آهن 10-7اهم است . </a:t>
            </a:r>
          </a:p>
          <a:p>
            <a:pPr algn="r">
              <a:lnSpc>
                <a:spcPct val="150000"/>
              </a:lnSpc>
              <a:buNone/>
            </a:pPr>
            <a:r>
              <a:rPr lang="fa-IR" sz="2000" dirty="0" smtClean="0">
                <a:cs typeface="+mj-cs"/>
              </a:rPr>
              <a:t>به خاطر اين مقاومت ويژه بالا ، فريت ها در معرض جريانهاي گردابي قرار ندارند و مي توان از انها در فرکانس های بالا بعنوان هسته پیچک استفاده کرد . مثلا در پیچکهای  </a:t>
            </a:r>
            <a:r>
              <a:rPr lang="en-US" sz="2000" dirty="0" err="1" smtClean="0">
                <a:cs typeface="+mj-cs"/>
              </a:rPr>
              <a:t>rf</a:t>
            </a:r>
            <a:r>
              <a:rPr lang="fa-IR" sz="2000" dirty="0" smtClean="0">
                <a:cs typeface="+mj-cs"/>
              </a:rPr>
              <a:t> ، ترانسفورماتور تلويزيون و حافظه هاي مغناطيس کامپيوترها.</a:t>
            </a:r>
          </a:p>
        </p:txBody>
      </p:sp>
      <p:sp>
        <p:nvSpPr>
          <p:cNvPr id="4"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91200" y="1524000"/>
            <a:ext cx="3200400" cy="4647426"/>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fa-IR" sz="4000" dirty="0" smtClean="0">
                <a:solidFill>
                  <a:srgbClr val="FF0000"/>
                </a:solidFill>
                <a:cs typeface="+mj-cs"/>
              </a:rPr>
              <a:t>مزاياي هسته فريت :</a:t>
            </a:r>
          </a:p>
          <a:p>
            <a:endParaRPr lang="fa-IR" sz="3200" dirty="0" smtClean="0">
              <a:cs typeface="+mj-cs"/>
            </a:endParaRPr>
          </a:p>
          <a:p>
            <a:r>
              <a:rPr lang="fa-IR" sz="3200" dirty="0" smtClean="0">
                <a:cs typeface="+mj-cs"/>
              </a:rPr>
              <a:t>1- خاصيت القايي خوب</a:t>
            </a:r>
          </a:p>
          <a:p>
            <a:endParaRPr lang="fa-IR" sz="3200" dirty="0" smtClean="0">
              <a:cs typeface="+mj-cs"/>
            </a:endParaRPr>
          </a:p>
          <a:p>
            <a:r>
              <a:rPr lang="fa-IR" sz="3200" dirty="0" smtClean="0">
                <a:cs typeface="+mj-cs"/>
              </a:rPr>
              <a:t>2- ضدآب بودن</a:t>
            </a:r>
          </a:p>
          <a:p>
            <a:endParaRPr lang="fa-IR" sz="3200" dirty="0" smtClean="0">
              <a:cs typeface="+mj-cs"/>
            </a:endParaRPr>
          </a:p>
          <a:p>
            <a:r>
              <a:rPr lang="fa-IR" sz="3200" dirty="0" smtClean="0">
                <a:cs typeface="+mj-cs"/>
              </a:rPr>
              <a:t>3- توليد نويز کم</a:t>
            </a:r>
          </a:p>
          <a:p>
            <a:endParaRPr lang="fa-IR" sz="3200" dirty="0" smtClean="0">
              <a:cs typeface="+mj-cs"/>
            </a:endParaRPr>
          </a:p>
          <a:p>
            <a:r>
              <a:rPr lang="fa-IR" sz="3200" dirty="0" smtClean="0">
                <a:cs typeface="+mj-cs"/>
              </a:rPr>
              <a:t>4-سبک بودن</a:t>
            </a:r>
            <a:endParaRPr lang="fa-IR" sz="3200" dirty="0">
              <a:cs typeface="+mj-cs"/>
            </a:endParaRPr>
          </a:p>
        </p:txBody>
      </p:sp>
      <p:sp>
        <p:nvSpPr>
          <p:cNvPr id="5" name="Rectangle 4"/>
          <p:cNvSpPr/>
          <p:nvPr/>
        </p:nvSpPr>
        <p:spPr>
          <a:xfrm>
            <a:off x="1447800" y="2133600"/>
            <a:ext cx="3429000" cy="249299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fa-IR" sz="4800" b="1" dirty="0" smtClean="0">
                <a:solidFill>
                  <a:srgbClr val="FF0000"/>
                </a:solidFill>
                <a:cs typeface="+mj-cs"/>
              </a:rPr>
              <a:t>معايب:</a:t>
            </a:r>
          </a:p>
          <a:p>
            <a:r>
              <a:rPr lang="fa-IR" sz="3600" dirty="0" smtClean="0">
                <a:cs typeface="+mj-cs"/>
              </a:rPr>
              <a:t>1-شکننده بودن</a:t>
            </a:r>
          </a:p>
          <a:p>
            <a:endParaRPr lang="fa-IR" sz="3600" dirty="0" smtClean="0">
              <a:cs typeface="+mj-cs"/>
            </a:endParaRPr>
          </a:p>
          <a:p>
            <a:r>
              <a:rPr lang="fa-IR" sz="3600" dirty="0" smtClean="0">
                <a:cs typeface="+mj-cs"/>
              </a:rPr>
              <a:t>2- قابل انعطاف نبودن</a:t>
            </a:r>
            <a:endParaRPr lang="fa-IR" sz="3600" dirty="0">
              <a:cs typeface="+mj-cs"/>
            </a:endParaRPr>
          </a:p>
        </p:txBody>
      </p:sp>
      <p:sp>
        <p:nvSpPr>
          <p:cNvPr id="6"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762000"/>
            <a:ext cx="9144000" cy="1138773"/>
          </a:xfrm>
          <a:prstGeom prst="rect">
            <a:avLst/>
          </a:prstGeom>
        </p:spPr>
        <p:txBody>
          <a:bodyPr wrap="square">
            <a:spAutoFit/>
          </a:bodyPr>
          <a:lstStyle/>
          <a:p>
            <a:r>
              <a:rPr lang="fa-IR" sz="2800" dirty="0" smtClean="0">
                <a:solidFill>
                  <a:srgbClr val="FF0000"/>
                </a:solidFill>
                <a:cs typeface="+mj-cs"/>
              </a:rPr>
              <a:t>انواع هسته فريت :</a:t>
            </a:r>
          </a:p>
          <a:p>
            <a:r>
              <a:rPr lang="fa-IR" sz="2000" dirty="0" smtClean="0">
                <a:cs typeface="+mj-cs"/>
              </a:rPr>
              <a:t>اين آلياژ به دليل استفاده در دستگاههاي حساس با فرم هاي غير متعارف لازم است داراي اندازه و تيپ هاي مختلفي باشد. که انواع آن</a:t>
            </a:r>
          </a:p>
          <a:p>
            <a:r>
              <a:rPr lang="fa-IR" sz="2000" dirty="0" smtClean="0">
                <a:cs typeface="+mj-cs"/>
              </a:rPr>
              <a:t>عبارت است از :</a:t>
            </a:r>
            <a:endParaRPr lang="fa-IR" sz="2000" dirty="0">
              <a:cs typeface="+mj-cs"/>
            </a:endParaRPr>
          </a:p>
        </p:txBody>
      </p:sp>
      <p:sp>
        <p:nvSpPr>
          <p:cNvPr id="5" name="Rectangle 4"/>
          <p:cNvSpPr/>
          <p:nvPr/>
        </p:nvSpPr>
        <p:spPr>
          <a:xfrm>
            <a:off x="990600" y="1752600"/>
            <a:ext cx="6705600" cy="4589718"/>
          </a:xfrm>
          <a:prstGeom prst="rect">
            <a:avLst/>
          </a:prstGeom>
        </p:spPr>
        <p:txBody>
          <a:bodyPr wrap="square">
            <a:spAutoFit/>
          </a:bodyPr>
          <a:lstStyle/>
          <a:p>
            <a:pPr algn="l">
              <a:lnSpc>
                <a:spcPct val="150000"/>
              </a:lnSpc>
            </a:pPr>
            <a:r>
              <a:rPr lang="en-US" sz="1400" dirty="0" smtClean="0">
                <a:cs typeface="+mj-cs"/>
              </a:rPr>
              <a:t>1- EE</a:t>
            </a:r>
          </a:p>
          <a:p>
            <a:pPr algn="l">
              <a:lnSpc>
                <a:spcPct val="150000"/>
              </a:lnSpc>
            </a:pPr>
            <a:r>
              <a:rPr lang="en-US" sz="1400" dirty="0" smtClean="0">
                <a:cs typeface="+mj-cs"/>
              </a:rPr>
              <a:t>2- EC</a:t>
            </a:r>
          </a:p>
          <a:p>
            <a:pPr algn="l">
              <a:lnSpc>
                <a:spcPct val="150000"/>
              </a:lnSpc>
            </a:pPr>
            <a:r>
              <a:rPr lang="en-US" sz="1400" dirty="0" smtClean="0">
                <a:cs typeface="+mj-cs"/>
              </a:rPr>
              <a:t>3- RM</a:t>
            </a:r>
          </a:p>
          <a:p>
            <a:pPr algn="l">
              <a:lnSpc>
                <a:spcPct val="150000"/>
              </a:lnSpc>
            </a:pPr>
            <a:r>
              <a:rPr lang="en-US" sz="1400" dirty="0" smtClean="0">
                <a:cs typeface="+mj-cs"/>
              </a:rPr>
              <a:t>4- ET , FT , PM</a:t>
            </a:r>
          </a:p>
          <a:p>
            <a:pPr algn="l">
              <a:lnSpc>
                <a:spcPct val="150000"/>
              </a:lnSpc>
            </a:pPr>
            <a:r>
              <a:rPr lang="en-US" sz="1400" dirty="0" smtClean="0">
                <a:cs typeface="+mj-cs"/>
              </a:rPr>
              <a:t>5- UF , UI , UU</a:t>
            </a:r>
          </a:p>
          <a:p>
            <a:pPr algn="l">
              <a:lnSpc>
                <a:spcPct val="150000"/>
              </a:lnSpc>
            </a:pPr>
            <a:r>
              <a:rPr lang="en-US" sz="1400" dirty="0" smtClean="0">
                <a:cs typeface="+mj-cs"/>
              </a:rPr>
              <a:t>6- PQ</a:t>
            </a:r>
          </a:p>
          <a:p>
            <a:pPr algn="l">
              <a:lnSpc>
                <a:spcPct val="150000"/>
              </a:lnSpc>
            </a:pPr>
            <a:r>
              <a:rPr lang="en-US" sz="1400" dirty="0" smtClean="0">
                <a:cs typeface="+mj-cs"/>
              </a:rPr>
              <a:t>7- EI</a:t>
            </a:r>
          </a:p>
          <a:p>
            <a:pPr algn="l">
              <a:lnSpc>
                <a:spcPct val="150000"/>
              </a:lnSpc>
            </a:pPr>
            <a:r>
              <a:rPr lang="en-US" sz="1400" dirty="0" smtClean="0">
                <a:cs typeface="+mj-cs"/>
              </a:rPr>
              <a:t>8- UYF</a:t>
            </a:r>
          </a:p>
          <a:p>
            <a:pPr algn="l">
              <a:lnSpc>
                <a:spcPct val="150000"/>
              </a:lnSpc>
            </a:pPr>
            <a:r>
              <a:rPr lang="en-US" sz="1400" dirty="0" smtClean="0">
                <a:cs typeface="+mj-cs"/>
              </a:rPr>
              <a:t>9- EFD , EP</a:t>
            </a:r>
          </a:p>
          <a:p>
            <a:pPr algn="l">
              <a:lnSpc>
                <a:spcPct val="150000"/>
              </a:lnSpc>
            </a:pPr>
            <a:r>
              <a:rPr lang="en-US" sz="1400" dirty="0" smtClean="0">
                <a:cs typeface="+mj-cs"/>
              </a:rPr>
              <a:t>10- I</a:t>
            </a:r>
          </a:p>
          <a:p>
            <a:pPr algn="l">
              <a:lnSpc>
                <a:spcPct val="150000"/>
              </a:lnSpc>
            </a:pPr>
            <a:r>
              <a:rPr lang="en-US" sz="1400" dirty="0" smtClean="0">
                <a:cs typeface="+mj-cs"/>
              </a:rPr>
              <a:t>11- POT</a:t>
            </a:r>
          </a:p>
          <a:p>
            <a:pPr algn="l">
              <a:lnSpc>
                <a:spcPct val="150000"/>
              </a:lnSpc>
            </a:pPr>
            <a:r>
              <a:rPr lang="en-US" sz="1400" dirty="0" smtClean="0">
                <a:cs typeface="+mj-cs"/>
              </a:rPr>
              <a:t>12- TOROID</a:t>
            </a:r>
          </a:p>
          <a:p>
            <a:pPr algn="l">
              <a:lnSpc>
                <a:spcPct val="150000"/>
              </a:lnSpc>
            </a:pPr>
            <a:r>
              <a:rPr lang="en-US" sz="1400" dirty="0" smtClean="0">
                <a:cs typeface="+mj-cs"/>
              </a:rPr>
              <a:t>13- EMI SUPPRESSOR</a:t>
            </a:r>
          </a:p>
          <a:p>
            <a:pPr algn="l">
              <a:lnSpc>
                <a:spcPct val="150000"/>
              </a:lnSpc>
            </a:pPr>
            <a:r>
              <a:rPr lang="en-US" sz="1400" dirty="0" smtClean="0">
                <a:cs typeface="+mj-cs"/>
              </a:rPr>
              <a:t>14- DOUBLE-APERTURE &amp; MULTI-APERTURE</a:t>
            </a:r>
            <a:endParaRPr lang="fa-IR" sz="1400" dirty="0">
              <a:cs typeface="+mj-cs"/>
            </a:endParaRPr>
          </a:p>
        </p:txBody>
      </p:sp>
      <p:sp>
        <p:nvSpPr>
          <p:cNvPr id="7" name="Rectangle 6"/>
          <p:cNvSpPr/>
          <p:nvPr/>
        </p:nvSpPr>
        <p:spPr>
          <a:xfrm>
            <a:off x="4876800" y="1828800"/>
            <a:ext cx="4267200" cy="427809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fa-IR" sz="3200" b="1" dirty="0" smtClean="0">
                <a:solidFill>
                  <a:srgbClr val="FF0000"/>
                </a:solidFill>
                <a:cs typeface="+mj-cs"/>
              </a:rPr>
              <a:t>قيمت</a:t>
            </a:r>
            <a:endParaRPr lang="fa-IR" sz="2000" b="1" dirty="0" smtClean="0">
              <a:solidFill>
                <a:srgbClr val="FF0000"/>
              </a:solidFill>
              <a:cs typeface="+mj-cs"/>
            </a:endParaRPr>
          </a:p>
          <a:p>
            <a:pPr>
              <a:lnSpc>
                <a:spcPct val="150000"/>
              </a:lnSpc>
            </a:pPr>
            <a:r>
              <a:rPr lang="fa-IR" sz="2000" dirty="0" smtClean="0">
                <a:cs typeface="+mj-cs"/>
              </a:rPr>
              <a:t>به دليل تحريم هايي که از ساير کشورهاي توليد کننده اين قطعه در ايران شده است اين قطعه داراي قيمتي نا ثابت و بالاتر از قيمت واقعي آن براي مصرف کننده مي باشد.اين عمل باعث شده است که توليد کنندگان انبوه پاور سوئيچ ها در کشورمان با مشکلات مالي زيادي روبروشوند. ولي براي مصارف کم و معمول قيمت اين قطعه نسبتا مناسب است که با توجه به خاصيت اين هسته با قيمت کمتر از 5000 ريال در بازارهاي ايران براي مصارف عادي عرضه مي گردد.</a:t>
            </a:r>
            <a:endParaRPr lang="fa-IR" sz="2000" dirty="0">
              <a:cs typeface="+mj-cs"/>
            </a:endParaRPr>
          </a:p>
        </p:txBody>
      </p:sp>
      <p:sp>
        <p:nvSpPr>
          <p:cNvPr id="6"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19200"/>
            <a:ext cx="9144000" cy="5386090"/>
          </a:xfrm>
          <a:prstGeom prst="rect">
            <a:avLst/>
          </a:prstGeom>
          <a:noFill/>
        </p:spPr>
        <p:txBody>
          <a:bodyPr wrap="square" rtlCol="1">
            <a:spAutoFit/>
          </a:bodyPr>
          <a:lstStyle/>
          <a:p>
            <a:pPr algn="ctr"/>
            <a:r>
              <a:rPr lang="fa-IR" sz="34400" dirty="0" smtClean="0">
                <a:solidFill>
                  <a:srgbClr val="FF0000"/>
                </a:solidFill>
              </a:rPr>
              <a:t>پایان</a:t>
            </a:r>
            <a:endParaRPr lang="fa-IR" sz="34400" dirty="0">
              <a:solidFill>
                <a:srgbClr val="FF0000"/>
              </a:solidFill>
            </a:endParaRPr>
          </a:p>
        </p:txBody>
      </p:sp>
      <p:sp>
        <p:nvSpPr>
          <p:cNvPr id="3"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838201"/>
            <a:ext cx="9144000" cy="707886"/>
          </a:xfrm>
          <a:prstGeom prst="rect">
            <a:avLst/>
          </a:prstGeom>
          <a:noFill/>
        </p:spPr>
        <p:txBody>
          <a:bodyPr wrap="square" rtlCol="1">
            <a:spAutoFit/>
          </a:bodyPr>
          <a:lstStyle/>
          <a:p>
            <a:r>
              <a:rPr lang="fa-IR" sz="2000" b="1" dirty="0" smtClean="0">
                <a:cs typeface="+mj-cs"/>
              </a:rPr>
              <a:t>هسته های ترانسفورماتور روی اصول و قواعد منظمی از کنار هم گذاشتن ورق های فلزی ساخته می شود. </a:t>
            </a:r>
          </a:p>
          <a:p>
            <a:r>
              <a:rPr lang="fa-IR" sz="2000" b="1" dirty="0" smtClean="0">
                <a:cs typeface="+mj-cs"/>
              </a:rPr>
              <a:t>مقاطع ورق های استفاده شده بصورت های زیر تهیه می شود: </a:t>
            </a:r>
            <a:endParaRPr lang="en-US" sz="2000" b="1" dirty="0" smtClean="0">
              <a:cs typeface="+mj-cs"/>
            </a:endParaRPr>
          </a:p>
        </p:txBody>
      </p:sp>
      <p:sp>
        <p:nvSpPr>
          <p:cNvPr id="7" name="Rounded Rectangle 6"/>
          <p:cNvSpPr/>
          <p:nvPr/>
        </p:nvSpPr>
        <p:spPr>
          <a:xfrm>
            <a:off x="533400" y="2133600"/>
            <a:ext cx="1600200" cy="1219200"/>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8" name="TextBox 7"/>
          <p:cNvSpPr txBox="1"/>
          <p:nvPr/>
        </p:nvSpPr>
        <p:spPr>
          <a:xfrm>
            <a:off x="533400" y="3429000"/>
            <a:ext cx="1447800" cy="369332"/>
          </a:xfrm>
          <a:prstGeom prst="rect">
            <a:avLst/>
          </a:prstGeom>
          <a:noFill/>
          <a:ln>
            <a:noFill/>
          </a:ln>
        </p:spPr>
        <p:txBody>
          <a:bodyPr wrap="square" rtlCol="1">
            <a:spAutoFit/>
          </a:bodyPr>
          <a:lstStyle/>
          <a:p>
            <a:pPr algn="ctr"/>
            <a:r>
              <a:rPr lang="fa-IR" b="1" dirty="0" smtClean="0">
                <a:cs typeface="+mj-cs"/>
              </a:rPr>
              <a:t>1- مقاطع </a:t>
            </a:r>
            <a:r>
              <a:rPr lang="en-US" b="1" dirty="0" smtClean="0">
                <a:cs typeface="+mj-cs"/>
              </a:rPr>
              <a:t>M</a:t>
            </a:r>
            <a:r>
              <a:rPr lang="fa-IR" b="1" dirty="0" smtClean="0">
                <a:cs typeface="+mj-cs"/>
              </a:rPr>
              <a:t> </a:t>
            </a:r>
            <a:endParaRPr lang="en-US" b="1" dirty="0" smtClean="0">
              <a:cs typeface="+mj-cs"/>
            </a:endParaRPr>
          </a:p>
        </p:txBody>
      </p:sp>
      <p:sp>
        <p:nvSpPr>
          <p:cNvPr id="9" name="TextBox 8"/>
          <p:cNvSpPr txBox="1"/>
          <p:nvPr/>
        </p:nvSpPr>
        <p:spPr>
          <a:xfrm>
            <a:off x="2133600" y="6019800"/>
            <a:ext cx="1600200" cy="369332"/>
          </a:xfrm>
          <a:prstGeom prst="rect">
            <a:avLst/>
          </a:prstGeom>
          <a:noFill/>
        </p:spPr>
        <p:txBody>
          <a:bodyPr wrap="square" rtlCol="1">
            <a:spAutoFit/>
          </a:bodyPr>
          <a:lstStyle/>
          <a:p>
            <a:pPr algn="ctr"/>
            <a:r>
              <a:rPr lang="fa-IR" b="1" dirty="0" smtClean="0">
                <a:cs typeface="+mj-cs"/>
              </a:rPr>
              <a:t>2- مقاطع  </a:t>
            </a:r>
            <a:r>
              <a:rPr lang="en-US" b="1" dirty="0" smtClean="0">
                <a:cs typeface="+mj-cs"/>
              </a:rPr>
              <a:t>EI </a:t>
            </a:r>
            <a:endParaRPr lang="fa-IR" b="1" dirty="0" smtClean="0">
              <a:cs typeface="+mj-cs"/>
            </a:endParaRPr>
          </a:p>
        </p:txBody>
      </p:sp>
      <p:sp>
        <p:nvSpPr>
          <p:cNvPr id="10" name="TextBox 9"/>
          <p:cNvSpPr txBox="1"/>
          <p:nvPr/>
        </p:nvSpPr>
        <p:spPr>
          <a:xfrm>
            <a:off x="6400800" y="5715000"/>
            <a:ext cx="1524000" cy="369332"/>
          </a:xfrm>
          <a:prstGeom prst="rect">
            <a:avLst/>
          </a:prstGeom>
          <a:noFill/>
        </p:spPr>
        <p:txBody>
          <a:bodyPr wrap="square" rtlCol="1">
            <a:spAutoFit/>
          </a:bodyPr>
          <a:lstStyle/>
          <a:p>
            <a:pPr algn="ctr"/>
            <a:r>
              <a:rPr lang="fa-IR" b="1" dirty="0" smtClean="0">
                <a:cs typeface="+mj-cs"/>
              </a:rPr>
              <a:t>3- مقاطع </a:t>
            </a:r>
            <a:r>
              <a:rPr lang="en-US" b="1" dirty="0" smtClean="0">
                <a:cs typeface="+mj-cs"/>
              </a:rPr>
              <a:t>UI </a:t>
            </a:r>
            <a:endParaRPr lang="fa-IR" b="1" dirty="0" smtClean="0">
              <a:cs typeface="+mj-cs"/>
            </a:endParaRPr>
          </a:p>
        </p:txBody>
      </p:sp>
      <p:sp>
        <p:nvSpPr>
          <p:cNvPr id="11" name="TextBox 10"/>
          <p:cNvSpPr txBox="1"/>
          <p:nvPr/>
        </p:nvSpPr>
        <p:spPr>
          <a:xfrm>
            <a:off x="4191000" y="3429000"/>
            <a:ext cx="1295400" cy="369332"/>
          </a:xfrm>
          <a:prstGeom prst="rect">
            <a:avLst/>
          </a:prstGeom>
          <a:noFill/>
        </p:spPr>
        <p:txBody>
          <a:bodyPr wrap="square" rtlCol="1">
            <a:spAutoFit/>
          </a:bodyPr>
          <a:lstStyle/>
          <a:p>
            <a:pPr algn="ctr"/>
            <a:r>
              <a:rPr lang="fa-IR" b="1" dirty="0" smtClean="0">
                <a:cs typeface="+mj-cs"/>
              </a:rPr>
              <a:t>4- مقاطع </a:t>
            </a:r>
            <a:r>
              <a:rPr lang="en-US" b="1" dirty="0" smtClean="0">
                <a:cs typeface="+mj-cs"/>
              </a:rPr>
              <a:t> L</a:t>
            </a:r>
            <a:r>
              <a:rPr lang="fa-IR" b="1" dirty="0" smtClean="0">
                <a:cs typeface="+mj-cs"/>
              </a:rPr>
              <a:t> </a:t>
            </a:r>
          </a:p>
        </p:txBody>
      </p:sp>
      <p:sp>
        <p:nvSpPr>
          <p:cNvPr id="18" name="Freeform 17"/>
          <p:cNvSpPr/>
          <p:nvPr/>
        </p:nvSpPr>
        <p:spPr>
          <a:xfrm>
            <a:off x="762000" y="2362200"/>
            <a:ext cx="1143000" cy="762000"/>
          </a:xfrm>
          <a:custGeom>
            <a:avLst/>
            <a:gdLst>
              <a:gd name="connsiteX0" fmla="*/ 0 w 1009402"/>
              <a:gd name="connsiteY0" fmla="*/ 0 h 629392"/>
              <a:gd name="connsiteX1" fmla="*/ 1009402 w 1009402"/>
              <a:gd name="connsiteY1" fmla="*/ 0 h 629392"/>
              <a:gd name="connsiteX2" fmla="*/ 1009402 w 1009402"/>
              <a:gd name="connsiteY2" fmla="*/ 629392 h 629392"/>
              <a:gd name="connsiteX3" fmla="*/ 700644 w 1009402"/>
              <a:gd name="connsiteY3" fmla="*/ 629392 h 629392"/>
              <a:gd name="connsiteX4" fmla="*/ 700644 w 1009402"/>
              <a:gd name="connsiteY4" fmla="*/ 95002 h 629392"/>
              <a:gd name="connsiteX5" fmla="*/ 296883 w 1009402"/>
              <a:gd name="connsiteY5" fmla="*/ 95002 h 629392"/>
              <a:gd name="connsiteX6" fmla="*/ 296883 w 1009402"/>
              <a:gd name="connsiteY6" fmla="*/ 629392 h 629392"/>
              <a:gd name="connsiteX7" fmla="*/ 0 w 1009402"/>
              <a:gd name="connsiteY7" fmla="*/ 629392 h 629392"/>
              <a:gd name="connsiteX8" fmla="*/ 0 w 1009402"/>
              <a:gd name="connsiteY8" fmla="*/ 0 h 6293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09402" h="629392">
                <a:moveTo>
                  <a:pt x="0" y="0"/>
                </a:moveTo>
                <a:lnTo>
                  <a:pt x="1009402" y="0"/>
                </a:lnTo>
                <a:lnTo>
                  <a:pt x="1009402" y="629392"/>
                </a:lnTo>
                <a:lnTo>
                  <a:pt x="700644" y="629392"/>
                </a:lnTo>
                <a:lnTo>
                  <a:pt x="700644" y="95002"/>
                </a:lnTo>
                <a:lnTo>
                  <a:pt x="296883" y="95002"/>
                </a:lnTo>
                <a:lnTo>
                  <a:pt x="296883" y="629392"/>
                </a:lnTo>
                <a:lnTo>
                  <a:pt x="0" y="629392"/>
                </a:lnTo>
                <a:lnTo>
                  <a:pt x="0" y="0"/>
                </a:ln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3" name="Rectangle 22"/>
          <p:cNvSpPr/>
          <p:nvPr/>
        </p:nvSpPr>
        <p:spPr>
          <a:xfrm rot="5400000">
            <a:off x="2628900" y="4762500"/>
            <a:ext cx="1828800" cy="38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4" name="Freeform 23"/>
          <p:cNvSpPr/>
          <p:nvPr/>
        </p:nvSpPr>
        <p:spPr>
          <a:xfrm>
            <a:off x="2133600" y="4038600"/>
            <a:ext cx="1170709" cy="1828800"/>
          </a:xfrm>
          <a:custGeom>
            <a:avLst/>
            <a:gdLst>
              <a:gd name="connsiteX0" fmla="*/ 0 w 1246909"/>
              <a:gd name="connsiteY0" fmla="*/ 0 h 1923803"/>
              <a:gd name="connsiteX1" fmla="*/ 1235034 w 1246909"/>
              <a:gd name="connsiteY1" fmla="*/ 0 h 1923803"/>
              <a:gd name="connsiteX2" fmla="*/ 1235034 w 1246909"/>
              <a:gd name="connsiteY2" fmla="*/ 403761 h 1923803"/>
              <a:gd name="connsiteX3" fmla="*/ 486889 w 1246909"/>
              <a:gd name="connsiteY3" fmla="*/ 403761 h 1923803"/>
              <a:gd name="connsiteX4" fmla="*/ 486889 w 1246909"/>
              <a:gd name="connsiteY4" fmla="*/ 712520 h 1923803"/>
              <a:gd name="connsiteX5" fmla="*/ 1246909 w 1246909"/>
              <a:gd name="connsiteY5" fmla="*/ 712520 h 1923803"/>
              <a:gd name="connsiteX6" fmla="*/ 1246909 w 1246909"/>
              <a:gd name="connsiteY6" fmla="*/ 1246909 h 1923803"/>
              <a:gd name="connsiteX7" fmla="*/ 486889 w 1246909"/>
              <a:gd name="connsiteY7" fmla="*/ 1246909 h 1923803"/>
              <a:gd name="connsiteX8" fmla="*/ 486889 w 1246909"/>
              <a:gd name="connsiteY8" fmla="*/ 1531917 h 1923803"/>
              <a:gd name="connsiteX9" fmla="*/ 1235034 w 1246909"/>
              <a:gd name="connsiteY9" fmla="*/ 1531917 h 1923803"/>
              <a:gd name="connsiteX10" fmla="*/ 1246909 w 1246909"/>
              <a:gd name="connsiteY10" fmla="*/ 1923803 h 1923803"/>
              <a:gd name="connsiteX11" fmla="*/ 0 w 1246909"/>
              <a:gd name="connsiteY11" fmla="*/ 1923803 h 1923803"/>
              <a:gd name="connsiteX12" fmla="*/ 0 w 1246909"/>
              <a:gd name="connsiteY12" fmla="*/ 0 h 192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46909" h="1923803">
                <a:moveTo>
                  <a:pt x="0" y="0"/>
                </a:moveTo>
                <a:lnTo>
                  <a:pt x="1235034" y="0"/>
                </a:lnTo>
                <a:lnTo>
                  <a:pt x="1235034" y="403761"/>
                </a:lnTo>
                <a:lnTo>
                  <a:pt x="486889" y="403761"/>
                </a:lnTo>
                <a:lnTo>
                  <a:pt x="486889" y="712520"/>
                </a:lnTo>
                <a:lnTo>
                  <a:pt x="1246909" y="712520"/>
                </a:lnTo>
                <a:lnTo>
                  <a:pt x="1246909" y="1246909"/>
                </a:lnTo>
                <a:lnTo>
                  <a:pt x="486889" y="1246909"/>
                </a:lnTo>
                <a:lnTo>
                  <a:pt x="486889" y="1531917"/>
                </a:lnTo>
                <a:lnTo>
                  <a:pt x="1235034" y="1531917"/>
                </a:lnTo>
                <a:lnTo>
                  <a:pt x="1246909" y="1923803"/>
                </a:lnTo>
                <a:lnTo>
                  <a:pt x="0" y="1923803"/>
                </a:lnTo>
                <a:cubicBezTo>
                  <a:pt x="3959" y="1286494"/>
                  <a:pt x="7917" y="649185"/>
                  <a:pt x="0" y="0"/>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9" name="Freeform 28"/>
          <p:cNvSpPr/>
          <p:nvPr/>
        </p:nvSpPr>
        <p:spPr>
          <a:xfrm>
            <a:off x="4038600" y="1828800"/>
            <a:ext cx="1143000" cy="1447800"/>
          </a:xfrm>
          <a:custGeom>
            <a:avLst/>
            <a:gdLst>
              <a:gd name="connsiteX0" fmla="*/ 0 w 1092530"/>
              <a:gd name="connsiteY0" fmla="*/ 11875 h 1496291"/>
              <a:gd name="connsiteX1" fmla="*/ 486888 w 1092530"/>
              <a:gd name="connsiteY1" fmla="*/ 0 h 1496291"/>
              <a:gd name="connsiteX2" fmla="*/ 486888 w 1092530"/>
              <a:gd name="connsiteY2" fmla="*/ 1104405 h 1496291"/>
              <a:gd name="connsiteX3" fmla="*/ 1092530 w 1092530"/>
              <a:gd name="connsiteY3" fmla="*/ 1092530 h 1496291"/>
              <a:gd name="connsiteX4" fmla="*/ 1080654 w 1092530"/>
              <a:gd name="connsiteY4" fmla="*/ 1496291 h 1496291"/>
              <a:gd name="connsiteX5" fmla="*/ 11875 w 1092530"/>
              <a:gd name="connsiteY5" fmla="*/ 1496291 h 1496291"/>
              <a:gd name="connsiteX6" fmla="*/ 0 w 1092530"/>
              <a:gd name="connsiteY6" fmla="*/ 11875 h 1496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2530" h="1496291">
                <a:moveTo>
                  <a:pt x="0" y="11875"/>
                </a:moveTo>
                <a:lnTo>
                  <a:pt x="486888" y="0"/>
                </a:lnTo>
                <a:lnTo>
                  <a:pt x="486888" y="1104405"/>
                </a:lnTo>
                <a:lnTo>
                  <a:pt x="1092530" y="1092530"/>
                </a:lnTo>
                <a:lnTo>
                  <a:pt x="1080654" y="1496291"/>
                </a:lnTo>
                <a:lnTo>
                  <a:pt x="11875" y="1496291"/>
                </a:lnTo>
                <a:cubicBezTo>
                  <a:pt x="7917" y="1001486"/>
                  <a:pt x="3958" y="506680"/>
                  <a:pt x="0" y="11875"/>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2" name="Freeform 31"/>
          <p:cNvSpPr/>
          <p:nvPr/>
        </p:nvSpPr>
        <p:spPr>
          <a:xfrm rot="10800000">
            <a:off x="4572000" y="1828800"/>
            <a:ext cx="1143000" cy="1447800"/>
          </a:xfrm>
          <a:custGeom>
            <a:avLst/>
            <a:gdLst>
              <a:gd name="connsiteX0" fmla="*/ 0 w 1092530"/>
              <a:gd name="connsiteY0" fmla="*/ 11875 h 1496291"/>
              <a:gd name="connsiteX1" fmla="*/ 486888 w 1092530"/>
              <a:gd name="connsiteY1" fmla="*/ 0 h 1496291"/>
              <a:gd name="connsiteX2" fmla="*/ 486888 w 1092530"/>
              <a:gd name="connsiteY2" fmla="*/ 1104405 h 1496291"/>
              <a:gd name="connsiteX3" fmla="*/ 1092530 w 1092530"/>
              <a:gd name="connsiteY3" fmla="*/ 1092530 h 1496291"/>
              <a:gd name="connsiteX4" fmla="*/ 1080654 w 1092530"/>
              <a:gd name="connsiteY4" fmla="*/ 1496291 h 1496291"/>
              <a:gd name="connsiteX5" fmla="*/ 11875 w 1092530"/>
              <a:gd name="connsiteY5" fmla="*/ 1496291 h 1496291"/>
              <a:gd name="connsiteX6" fmla="*/ 0 w 1092530"/>
              <a:gd name="connsiteY6" fmla="*/ 11875 h 1496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2530" h="1496291">
                <a:moveTo>
                  <a:pt x="0" y="11875"/>
                </a:moveTo>
                <a:lnTo>
                  <a:pt x="486888" y="0"/>
                </a:lnTo>
                <a:lnTo>
                  <a:pt x="486888" y="1104405"/>
                </a:lnTo>
                <a:lnTo>
                  <a:pt x="1092530" y="1092530"/>
                </a:lnTo>
                <a:lnTo>
                  <a:pt x="1080654" y="1496291"/>
                </a:lnTo>
                <a:lnTo>
                  <a:pt x="11875" y="1496291"/>
                </a:lnTo>
                <a:cubicBezTo>
                  <a:pt x="7917" y="1001486"/>
                  <a:pt x="3958" y="506680"/>
                  <a:pt x="0" y="11875"/>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7" name="Rectangle 36"/>
          <p:cNvSpPr/>
          <p:nvPr/>
        </p:nvSpPr>
        <p:spPr>
          <a:xfrm rot="5400000">
            <a:off x="6819900" y="2933700"/>
            <a:ext cx="609600" cy="1905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38" name="Freeform 37"/>
          <p:cNvSpPr/>
          <p:nvPr/>
        </p:nvSpPr>
        <p:spPr>
          <a:xfrm>
            <a:off x="6172200" y="4267200"/>
            <a:ext cx="1947553" cy="1420091"/>
          </a:xfrm>
          <a:custGeom>
            <a:avLst/>
            <a:gdLst>
              <a:gd name="connsiteX0" fmla="*/ 0 w 1947553"/>
              <a:gd name="connsiteY0" fmla="*/ 23751 h 1496291"/>
              <a:gd name="connsiteX1" fmla="*/ 641267 w 1947553"/>
              <a:gd name="connsiteY1" fmla="*/ 23751 h 1496291"/>
              <a:gd name="connsiteX2" fmla="*/ 641267 w 1947553"/>
              <a:gd name="connsiteY2" fmla="*/ 890650 h 1496291"/>
              <a:gd name="connsiteX3" fmla="*/ 1318161 w 1947553"/>
              <a:gd name="connsiteY3" fmla="*/ 890650 h 1496291"/>
              <a:gd name="connsiteX4" fmla="*/ 1318161 w 1947553"/>
              <a:gd name="connsiteY4" fmla="*/ 0 h 1496291"/>
              <a:gd name="connsiteX5" fmla="*/ 1318161 w 1947553"/>
              <a:gd name="connsiteY5" fmla="*/ 35626 h 1496291"/>
              <a:gd name="connsiteX6" fmla="*/ 1947553 w 1947553"/>
              <a:gd name="connsiteY6" fmla="*/ 23751 h 1496291"/>
              <a:gd name="connsiteX7" fmla="*/ 1947553 w 1947553"/>
              <a:gd name="connsiteY7" fmla="*/ 1496291 h 1496291"/>
              <a:gd name="connsiteX8" fmla="*/ 11875 w 1947553"/>
              <a:gd name="connsiteY8" fmla="*/ 1484416 h 1496291"/>
              <a:gd name="connsiteX9" fmla="*/ 0 w 1947553"/>
              <a:gd name="connsiteY9" fmla="*/ 23751 h 1496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7553" h="1496291">
                <a:moveTo>
                  <a:pt x="0" y="23751"/>
                </a:moveTo>
                <a:lnTo>
                  <a:pt x="641267" y="23751"/>
                </a:lnTo>
                <a:lnTo>
                  <a:pt x="641267" y="890650"/>
                </a:lnTo>
                <a:lnTo>
                  <a:pt x="1318161" y="890650"/>
                </a:lnTo>
                <a:lnTo>
                  <a:pt x="1318161" y="0"/>
                </a:lnTo>
                <a:lnTo>
                  <a:pt x="1318161" y="35626"/>
                </a:lnTo>
                <a:lnTo>
                  <a:pt x="1947553" y="23751"/>
                </a:lnTo>
                <a:lnTo>
                  <a:pt x="1947553" y="1496291"/>
                </a:lnTo>
                <a:lnTo>
                  <a:pt x="11875" y="1484416"/>
                </a:lnTo>
                <a:cubicBezTo>
                  <a:pt x="7917" y="997528"/>
                  <a:pt x="3958" y="510639"/>
                  <a:pt x="0" y="23751"/>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457200"/>
            <a:ext cx="9144000" cy="6247864"/>
          </a:xfrm>
          <a:prstGeom prst="rect">
            <a:avLst/>
          </a:prstGeom>
        </p:spPr>
        <p:txBody>
          <a:bodyPr wrap="square">
            <a:spAutoFit/>
          </a:bodyPr>
          <a:lstStyle/>
          <a:p>
            <a:pPr>
              <a:lnSpc>
                <a:spcPct val="200000"/>
              </a:lnSpc>
            </a:pPr>
            <a:r>
              <a:rPr lang="fa-IR" sz="2000" b="1" dirty="0" smtClean="0">
                <a:ln w="50800"/>
                <a:cs typeface="+mj-cs"/>
              </a:rPr>
              <a:t>بخاطر اینکه فاصله هوایی و همچنین تلفات حتی الامکان کوچک باشد ورقه ها را متناوبا لایه گذاری می نمایند . ورق ها را با روکش عایق از یکدیگر مجزا نموده و با پیچ انها را به یکدیگر می بندند . بدین ترتیب از به وجود امدن اتصال مغناطیسی جلوگیری می شود .</a:t>
            </a:r>
          </a:p>
          <a:p>
            <a:pPr>
              <a:lnSpc>
                <a:spcPct val="200000"/>
              </a:lnSpc>
            </a:pPr>
            <a:r>
              <a:rPr lang="fa-IR" sz="2000" b="1" dirty="0" smtClean="0">
                <a:ln w="50800"/>
                <a:cs typeface="+mj-cs"/>
              </a:rPr>
              <a:t>استفاده کننده بر حسب کاربرد ترانسفورماتور ، مقطع و اندازه ساختمانی مورد نیازش را می تواند انتخاب کند . </a:t>
            </a:r>
          </a:p>
          <a:p>
            <a:pPr>
              <a:lnSpc>
                <a:spcPct val="200000"/>
              </a:lnSpc>
            </a:pPr>
            <a:r>
              <a:rPr lang="fa-IR" sz="2000" b="1" dirty="0" smtClean="0">
                <a:ln w="50800"/>
                <a:cs typeface="+mj-cs"/>
              </a:rPr>
              <a:t>در تمام ترانسفورماتورها هسته از صفحه یا ورقه های فولادی که روی هم چیده می شوند تشکیل می شود که تا یک مسیر مداوم مغناطیسی با حداقل فاصله هوایی مهیا شود . ورقه های مغناطیسی از فولاد الیاژ شده با سیلیکون یا سیلیس خوب ساخته </a:t>
            </a:r>
          </a:p>
          <a:p>
            <a:pPr>
              <a:lnSpc>
                <a:spcPct val="200000"/>
              </a:lnSpc>
            </a:pPr>
            <a:r>
              <a:rPr lang="fa-IR" sz="2000" b="1" dirty="0" smtClean="0">
                <a:ln w="50800"/>
                <a:cs typeface="+mj-cs"/>
              </a:rPr>
              <a:t>می شوند . الیاژ فولاد سیلیکون  دارای هزینه کم و تلفات کم هسته و ضریب نفوذ پذیری زیاد و چگالی شار زیاد است . این ورقه ها را جهت غلبه بر تلفات حاصل از جریان های گردابی فوکو و هیسترزیس با پوشش نازکی از کاغذ یا از لعاب یا یک قشر اکسید روی سطحشان را از هم عایق می کنند . ضخامت ورقه های هسته از 0.35 میلی متر برای 50 هرتز تا 0.5 میلی متر برای فرکانس 25 هرتز تغییر می کند .</a:t>
            </a:r>
          </a:p>
        </p:txBody>
      </p:sp>
      <p:sp>
        <p:nvSpPr>
          <p:cNvPr id="3"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627888"/>
          </a:xfrm>
        </p:spPr>
        <p:txBody>
          <a:bodyPr>
            <a:normAutofit/>
          </a:bodyPr>
          <a:lstStyle/>
          <a:p>
            <a:pPr algn="r"/>
            <a:r>
              <a:rPr lang="fa-IR" sz="3200" dirty="0" smtClean="0">
                <a:solidFill>
                  <a:schemeClr val="tx1"/>
                </a:solidFill>
              </a:rPr>
              <a:t>روش های محاسبات هسته ترانسفورماتور</a:t>
            </a:r>
            <a:endParaRPr lang="fa-IR" sz="3200" dirty="0">
              <a:solidFill>
                <a:schemeClr val="tx1"/>
              </a:solidFill>
            </a:endParaRPr>
          </a:p>
        </p:txBody>
      </p:sp>
      <p:sp>
        <p:nvSpPr>
          <p:cNvPr id="7" name="TextBox 6"/>
          <p:cNvSpPr txBox="1"/>
          <p:nvPr/>
        </p:nvSpPr>
        <p:spPr>
          <a:xfrm>
            <a:off x="0" y="1524000"/>
            <a:ext cx="9144000" cy="1415772"/>
          </a:xfrm>
          <a:prstGeom prst="rect">
            <a:avLst/>
          </a:prstGeom>
          <a:noFill/>
        </p:spPr>
        <p:txBody>
          <a:bodyPr wrap="square" rtlCol="1">
            <a:spAutoFit/>
          </a:bodyPr>
          <a:lstStyle/>
          <a:p>
            <a:pPr lvl="0">
              <a:spcBef>
                <a:spcPct val="0"/>
              </a:spcBef>
            </a:pPr>
            <a:r>
              <a:rPr lang="fa-IR" sz="3200" dirty="0" smtClean="0">
                <a:solidFill>
                  <a:srgbClr val="FF0000"/>
                </a:solidFill>
              </a:rPr>
              <a:t>1- مقاطع  </a:t>
            </a:r>
            <a:r>
              <a:rPr lang="en-US" sz="3200" dirty="0" smtClean="0">
                <a:solidFill>
                  <a:srgbClr val="FF0000"/>
                </a:solidFill>
              </a:rPr>
              <a:t>= EI</a:t>
            </a:r>
          </a:p>
          <a:p>
            <a:pPr lvl="0">
              <a:spcBef>
                <a:spcPct val="0"/>
              </a:spcBef>
            </a:pPr>
            <a:endParaRPr lang="fa-IR" dirty="0" smtClean="0">
              <a:solidFill>
                <a:srgbClr val="FF0000"/>
              </a:solidFill>
            </a:endParaRPr>
          </a:p>
          <a:p>
            <a:pPr lvl="0">
              <a:spcBef>
                <a:spcPct val="0"/>
              </a:spcBef>
            </a:pPr>
            <a:r>
              <a:rPr lang="fa-IR" dirty="0" smtClean="0"/>
              <a:t>این مدار را اصطلاحا مدار مغناطیسی جداری می نامند .غالبا مقطع هسته ی مرکزی دو برابر هر یک از هسته های طرفین است . در ترانسفورماتور با هسته ی جداری سیم پیچ های اولیه و ثانویه روی هسته ی مرکزی پیچیده می شود   </a:t>
            </a:r>
            <a:endParaRPr lang="en-US" dirty="0" smtClean="0"/>
          </a:p>
        </p:txBody>
      </p:sp>
      <p:sp>
        <p:nvSpPr>
          <p:cNvPr id="8" name="Freeform 7"/>
          <p:cNvSpPr/>
          <p:nvPr/>
        </p:nvSpPr>
        <p:spPr>
          <a:xfrm rot="16200000">
            <a:off x="1676400" y="3352800"/>
            <a:ext cx="1981201" cy="3657601"/>
          </a:xfrm>
          <a:custGeom>
            <a:avLst/>
            <a:gdLst>
              <a:gd name="connsiteX0" fmla="*/ 0 w 1246909"/>
              <a:gd name="connsiteY0" fmla="*/ 0 h 1923803"/>
              <a:gd name="connsiteX1" fmla="*/ 1235034 w 1246909"/>
              <a:gd name="connsiteY1" fmla="*/ 0 h 1923803"/>
              <a:gd name="connsiteX2" fmla="*/ 1235034 w 1246909"/>
              <a:gd name="connsiteY2" fmla="*/ 403761 h 1923803"/>
              <a:gd name="connsiteX3" fmla="*/ 486889 w 1246909"/>
              <a:gd name="connsiteY3" fmla="*/ 403761 h 1923803"/>
              <a:gd name="connsiteX4" fmla="*/ 486889 w 1246909"/>
              <a:gd name="connsiteY4" fmla="*/ 712520 h 1923803"/>
              <a:gd name="connsiteX5" fmla="*/ 1246909 w 1246909"/>
              <a:gd name="connsiteY5" fmla="*/ 712520 h 1923803"/>
              <a:gd name="connsiteX6" fmla="*/ 1246909 w 1246909"/>
              <a:gd name="connsiteY6" fmla="*/ 1246909 h 1923803"/>
              <a:gd name="connsiteX7" fmla="*/ 486889 w 1246909"/>
              <a:gd name="connsiteY7" fmla="*/ 1246909 h 1923803"/>
              <a:gd name="connsiteX8" fmla="*/ 486889 w 1246909"/>
              <a:gd name="connsiteY8" fmla="*/ 1531917 h 1923803"/>
              <a:gd name="connsiteX9" fmla="*/ 1235034 w 1246909"/>
              <a:gd name="connsiteY9" fmla="*/ 1531917 h 1923803"/>
              <a:gd name="connsiteX10" fmla="*/ 1246909 w 1246909"/>
              <a:gd name="connsiteY10" fmla="*/ 1923803 h 1923803"/>
              <a:gd name="connsiteX11" fmla="*/ 0 w 1246909"/>
              <a:gd name="connsiteY11" fmla="*/ 1923803 h 1923803"/>
              <a:gd name="connsiteX12" fmla="*/ 0 w 1246909"/>
              <a:gd name="connsiteY12" fmla="*/ 0 h 1923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46909" h="1923803">
                <a:moveTo>
                  <a:pt x="0" y="0"/>
                </a:moveTo>
                <a:lnTo>
                  <a:pt x="1235034" y="0"/>
                </a:lnTo>
                <a:lnTo>
                  <a:pt x="1235034" y="403761"/>
                </a:lnTo>
                <a:lnTo>
                  <a:pt x="486889" y="403761"/>
                </a:lnTo>
                <a:lnTo>
                  <a:pt x="486889" y="712520"/>
                </a:lnTo>
                <a:lnTo>
                  <a:pt x="1246909" y="712520"/>
                </a:lnTo>
                <a:lnTo>
                  <a:pt x="1246909" y="1246909"/>
                </a:lnTo>
                <a:lnTo>
                  <a:pt x="486889" y="1246909"/>
                </a:lnTo>
                <a:lnTo>
                  <a:pt x="486889" y="1531917"/>
                </a:lnTo>
                <a:lnTo>
                  <a:pt x="1235034" y="1531917"/>
                </a:lnTo>
                <a:lnTo>
                  <a:pt x="1246909" y="1923803"/>
                </a:lnTo>
                <a:lnTo>
                  <a:pt x="0" y="1923803"/>
                </a:lnTo>
                <a:cubicBezTo>
                  <a:pt x="3959" y="1286494"/>
                  <a:pt x="7917" y="649185"/>
                  <a:pt x="0" y="0"/>
                </a:cubicBez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9" name="Rectangle 8"/>
          <p:cNvSpPr/>
          <p:nvPr/>
        </p:nvSpPr>
        <p:spPr>
          <a:xfrm>
            <a:off x="838200" y="3429000"/>
            <a:ext cx="3657600"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28" name="Straight Connector 27"/>
          <p:cNvCxnSpPr/>
          <p:nvPr/>
        </p:nvCxnSpPr>
        <p:spPr>
          <a:xfrm>
            <a:off x="381000" y="3429000"/>
            <a:ext cx="46482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81000" y="6172200"/>
            <a:ext cx="4648200" cy="1588"/>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8" idx="10"/>
          </p:cNvCxnSpPr>
          <p:nvPr/>
        </p:nvCxnSpPr>
        <p:spPr>
          <a:xfrm rot="16200000" flipH="1">
            <a:off x="4762500" y="3924301"/>
            <a:ext cx="2" cy="533401"/>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4343400" y="3810000"/>
            <a:ext cx="762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3734594" y="5180806"/>
            <a:ext cx="1981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3733800" y="4572000"/>
            <a:ext cx="762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0800000">
            <a:off x="838200" y="4572000"/>
            <a:ext cx="762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2209800" y="5257800"/>
            <a:ext cx="989806" cy="79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5400000">
            <a:off x="-838200" y="4800600"/>
            <a:ext cx="2743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10800000">
            <a:off x="838200" y="6324600"/>
            <a:ext cx="3657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4001294" y="5980906"/>
            <a:ext cx="99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343694" y="5980906"/>
            <a:ext cx="990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27"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876800" y="3429000"/>
            <a:ext cx="152400" cy="619125"/>
          </a:xfrm>
          <a:prstGeom prst="rect">
            <a:avLst/>
          </a:prstGeom>
          <a:noFill/>
        </p:spPr>
      </p:pic>
      <p:sp>
        <p:nvSpPr>
          <p:cNvPr id="1029" name="Rectangle 5"/>
          <p:cNvSpPr>
            <a:spLocks noChangeArrowheads="1"/>
          </p:cNvSpPr>
          <p:nvPr/>
        </p:nvSpPr>
        <p:spPr bwMode="auto">
          <a:xfrm>
            <a:off x="0" y="1076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1"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0" name="Picture 6"/>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143000" y="4648200"/>
            <a:ext cx="152400" cy="619125"/>
          </a:xfrm>
          <a:prstGeom prst="rect">
            <a:avLst/>
          </a:prstGeom>
          <a:noFill/>
        </p:spPr>
      </p:pic>
      <p:sp>
        <p:nvSpPr>
          <p:cNvPr id="1032" name="Rectangle 8"/>
          <p:cNvSpPr>
            <a:spLocks noChangeArrowheads="1"/>
          </p:cNvSpPr>
          <p:nvPr/>
        </p:nvSpPr>
        <p:spPr bwMode="auto">
          <a:xfrm>
            <a:off x="0" y="1076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3" name="Picture 9"/>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038600" y="4648200"/>
            <a:ext cx="152400" cy="619125"/>
          </a:xfrm>
          <a:prstGeom prst="rect">
            <a:avLst/>
          </a:prstGeom>
          <a:noFill/>
        </p:spPr>
      </p:pic>
      <p:sp>
        <p:nvSpPr>
          <p:cNvPr id="1035" name="Rectangle 11"/>
          <p:cNvSpPr>
            <a:spLocks noChangeArrowheads="1"/>
          </p:cNvSpPr>
          <p:nvPr/>
        </p:nvSpPr>
        <p:spPr bwMode="auto">
          <a:xfrm>
            <a:off x="0" y="1076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3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6" name="Picture 1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590800" y="4953000"/>
            <a:ext cx="152400" cy="342900"/>
          </a:xfrm>
          <a:prstGeom prst="rect">
            <a:avLst/>
          </a:prstGeom>
          <a:noFill/>
        </p:spPr>
      </p:pic>
      <p:sp>
        <p:nvSpPr>
          <p:cNvPr id="1038" name="Rectangle 14"/>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Rectangle 1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39" name="Picture 1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rot="5400000">
            <a:off x="228600" y="4572000"/>
            <a:ext cx="190500" cy="342900"/>
          </a:xfrm>
          <a:prstGeom prst="rect">
            <a:avLst/>
          </a:prstGeom>
          <a:noFill/>
        </p:spPr>
      </p:pic>
      <p:sp>
        <p:nvSpPr>
          <p:cNvPr id="1041" name="Rectangle 17"/>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43" name="Rectangle 1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sp>
        <p:nvSpPr>
          <p:cNvPr id="1044" name="Rectangle 20"/>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79" name="Straight Arrow Connector 78"/>
          <p:cNvCxnSpPr/>
          <p:nvPr/>
        </p:nvCxnSpPr>
        <p:spPr>
          <a:xfrm rot="10800000">
            <a:off x="1600200" y="4953000"/>
            <a:ext cx="609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rot="10800000">
            <a:off x="3200400" y="4953000"/>
            <a:ext cx="5334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046"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45" name="Picture 21"/>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1828800" y="4648200"/>
            <a:ext cx="142875" cy="342900"/>
          </a:xfrm>
          <a:prstGeom prst="rect">
            <a:avLst/>
          </a:prstGeom>
          <a:noFill/>
        </p:spPr>
      </p:pic>
      <p:sp>
        <p:nvSpPr>
          <p:cNvPr id="1047" name="Rectangle 23"/>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48" name="Picture 2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429000" y="4648200"/>
            <a:ext cx="142875" cy="342900"/>
          </a:xfrm>
          <a:prstGeom prst="rect">
            <a:avLst/>
          </a:prstGeom>
          <a:noFill/>
        </p:spPr>
      </p:pic>
      <p:sp>
        <p:nvSpPr>
          <p:cNvPr id="1050" name="Rectangle 26"/>
          <p:cNvSpPr>
            <a:spLocks noChangeArrowheads="1"/>
          </p:cNvSpPr>
          <p:nvPr/>
        </p:nvSpPr>
        <p:spPr bwMode="auto">
          <a:xfrm>
            <a:off x="0" y="800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52"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51" name="Picture 2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4876800" y="4953000"/>
            <a:ext cx="123825" cy="342900"/>
          </a:xfrm>
          <a:prstGeom prst="rect">
            <a:avLst/>
          </a:prstGeom>
          <a:noFill/>
        </p:spPr>
      </p:pic>
      <p:sp>
        <p:nvSpPr>
          <p:cNvPr id="1055"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54" name="Picture 30"/>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514600" y="6324600"/>
            <a:ext cx="142875" cy="342900"/>
          </a:xfrm>
          <a:prstGeom prst="rect">
            <a:avLst/>
          </a:prstGeom>
          <a:noFill/>
        </p:spPr>
      </p:pic>
      <p:sp>
        <p:nvSpPr>
          <p:cNvPr id="1058" name="Rectangle 3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57" name="Picture 33"/>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6553200" y="3048000"/>
            <a:ext cx="914400" cy="609600"/>
          </a:xfrm>
          <a:prstGeom prst="rect">
            <a:avLst/>
          </a:prstGeom>
          <a:noFill/>
        </p:spPr>
      </p:pic>
      <p:sp>
        <p:nvSpPr>
          <p:cNvPr id="1059" name="Rectangle 35"/>
          <p:cNvSpPr>
            <a:spLocks noChangeArrowheads="1"/>
          </p:cNvSpPr>
          <p:nvPr/>
        </p:nvSpPr>
        <p:spPr bwMode="auto">
          <a:xfrm>
            <a:off x="0" y="1066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61" name="Rectangle 3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60" name="Picture 36"/>
          <p:cNvPicPr>
            <a:picLocks noChangeAspect="1" noChangeArrowheads="1"/>
          </p:cNvPicPr>
          <p:nvPr/>
        </p:nvPicPr>
        <p:blipFill>
          <a:blip r:embed="rId9">
            <a:clrChange>
              <a:clrFrom>
                <a:srgbClr val="FFFFFF"/>
              </a:clrFrom>
              <a:clrTo>
                <a:srgbClr val="FFFFFF">
                  <a:alpha val="0"/>
                </a:srgbClr>
              </a:clrTo>
            </a:clrChange>
          </a:blip>
          <a:srcRect/>
          <a:stretch>
            <a:fillRect/>
          </a:stretch>
        </p:blipFill>
        <p:spPr bwMode="auto">
          <a:xfrm>
            <a:off x="6553200" y="3886200"/>
            <a:ext cx="638175" cy="619125"/>
          </a:xfrm>
          <a:prstGeom prst="rect">
            <a:avLst/>
          </a:prstGeom>
          <a:noFill/>
        </p:spPr>
      </p:pic>
      <p:sp>
        <p:nvSpPr>
          <p:cNvPr id="1062" name="Rectangle 38"/>
          <p:cNvSpPr>
            <a:spLocks noChangeArrowheads="1"/>
          </p:cNvSpPr>
          <p:nvPr/>
        </p:nvSpPr>
        <p:spPr bwMode="auto">
          <a:xfrm>
            <a:off x="0" y="10763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64" name="Rectangle 4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63" name="Picture 39"/>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6553200" y="4724400"/>
            <a:ext cx="628650" cy="609600"/>
          </a:xfrm>
          <a:prstGeom prst="rect">
            <a:avLst/>
          </a:prstGeom>
          <a:noFill/>
        </p:spPr>
      </p:pic>
      <p:sp>
        <p:nvSpPr>
          <p:cNvPr id="1065" name="Rectangle 41"/>
          <p:cNvSpPr>
            <a:spLocks noChangeArrowheads="1"/>
          </p:cNvSpPr>
          <p:nvPr/>
        </p:nvSpPr>
        <p:spPr bwMode="auto">
          <a:xfrm>
            <a:off x="0" y="10668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1067" name="Rectangle 4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1066" name="Picture 42"/>
          <p:cNvPicPr>
            <a:picLocks noChangeAspect="1" noChangeArrowheads="1"/>
          </p:cNvPicPr>
          <p:nvPr/>
        </p:nvPicPr>
        <p:blipFill>
          <a:blip r:embed="rId11">
            <a:clrChange>
              <a:clrFrom>
                <a:srgbClr val="FFFFFF"/>
              </a:clrFrom>
              <a:clrTo>
                <a:srgbClr val="FFFFFF">
                  <a:alpha val="0"/>
                </a:srgbClr>
              </a:clrTo>
            </a:clrChange>
          </a:blip>
          <a:srcRect/>
          <a:stretch>
            <a:fillRect/>
          </a:stretch>
        </p:blipFill>
        <p:spPr bwMode="auto">
          <a:xfrm>
            <a:off x="6553200" y="5562600"/>
            <a:ext cx="619125" cy="619125"/>
          </a:xfrm>
          <a:prstGeom prst="rect">
            <a:avLst/>
          </a:prstGeom>
          <a:noFill/>
        </p:spPr>
      </p:pic>
      <p:sp>
        <p:nvSpPr>
          <p:cNvPr id="58"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371600"/>
            <a:ext cx="9144000" cy="4739759"/>
          </a:xfrm>
          <a:prstGeom prst="rect">
            <a:avLst/>
          </a:prstGeom>
          <a:noFill/>
        </p:spPr>
        <p:txBody>
          <a:bodyPr wrap="square" rtlCol="1">
            <a:spAutoFit/>
          </a:bodyPr>
          <a:lstStyle/>
          <a:p>
            <a:r>
              <a:rPr lang="fa-IR" sz="3000" dirty="0" smtClean="0">
                <a:solidFill>
                  <a:srgbClr val="FF0000"/>
                </a:solidFill>
                <a:cs typeface="+mj-cs"/>
              </a:rPr>
              <a:t>2- مقاطع </a:t>
            </a:r>
            <a:r>
              <a:rPr lang="en-US" sz="3000" dirty="0" smtClean="0">
                <a:solidFill>
                  <a:srgbClr val="FF0000"/>
                </a:solidFill>
                <a:cs typeface="+mj-cs"/>
              </a:rPr>
              <a:t>UI </a:t>
            </a:r>
          </a:p>
          <a:p>
            <a:endParaRPr lang="en-US" sz="2000" b="1" dirty="0" smtClean="0">
              <a:solidFill>
                <a:srgbClr val="FF0000"/>
              </a:solidFill>
              <a:cs typeface="+mj-cs"/>
            </a:endParaRPr>
          </a:p>
          <a:p>
            <a:pPr>
              <a:lnSpc>
                <a:spcPct val="150000"/>
              </a:lnSpc>
            </a:pPr>
            <a:r>
              <a:rPr lang="fa-IR" sz="2000" b="1" dirty="0" smtClean="0">
                <a:cs typeface="+mj-cs"/>
              </a:rPr>
              <a:t>مدار مغناطیسی با شکل مربع مستطیل که شامل دو هسته است و به نام مدار مغناطیسی هسته ای نامیده می شود . مقطع سیم پیچ برای هر یک از دو شکل مدار مغناطیسی گفته شده مربع کامل یا مربع مستطیل است . سیم پیچ های اولیه و ثانویه را روی بدنه ای می پیچند که ان را قالب می نامند . </a:t>
            </a:r>
          </a:p>
          <a:p>
            <a:pPr>
              <a:lnSpc>
                <a:spcPct val="150000"/>
              </a:lnSpc>
            </a:pPr>
            <a:r>
              <a:rPr lang="fa-IR" sz="2000" b="1" dirty="0" smtClean="0">
                <a:cs typeface="+mj-cs"/>
              </a:rPr>
              <a:t>قالب دارای یک بدنه و دو گونه ی چپ و راست است که در داخل قالب هسته مغناطیسی قرار می گیرد . سیم پیچ های اولیه و ثانویه به وسیله شارلاک و کاغذ پرشمان از یکدیگر عایق هستند . </a:t>
            </a:r>
          </a:p>
          <a:p>
            <a:pPr>
              <a:lnSpc>
                <a:spcPct val="150000"/>
              </a:lnSpc>
            </a:pPr>
            <a:r>
              <a:rPr lang="fa-IR" sz="2000" b="1" dirty="0" smtClean="0">
                <a:cs typeface="+mj-cs"/>
              </a:rPr>
              <a:t>در حالتی که مدار مغناطیسی شامل دو هسته است هر یک از سیم پیچ ها را روی یک هسته و یا نصفی از هر سیم پیچ را روی یک هسته و نصف دیگر انها را روی هسته دیگر می پیچند . </a:t>
            </a:r>
          </a:p>
          <a:p>
            <a:endParaRPr lang="fa-IR" sz="2000" b="1" dirty="0" smtClean="0">
              <a:solidFill>
                <a:srgbClr val="FF0000"/>
              </a:solidFill>
              <a:cs typeface="+mj-cs"/>
            </a:endParaRPr>
          </a:p>
          <a:p>
            <a:endParaRPr lang="fa-IR" sz="2000" b="1" dirty="0" smtClean="0">
              <a:solidFill>
                <a:srgbClr val="FF0000"/>
              </a:solidFill>
              <a:cs typeface="+mj-cs"/>
            </a:endParaRPr>
          </a:p>
        </p:txBody>
      </p:sp>
      <p:sp>
        <p:nvSpPr>
          <p:cNvPr id="3"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14400"/>
            <a:ext cx="9144000" cy="1200329"/>
          </a:xfrm>
          <a:prstGeom prst="rect">
            <a:avLst/>
          </a:prstGeom>
          <a:noFill/>
        </p:spPr>
        <p:txBody>
          <a:bodyPr wrap="square" rtlCol="1">
            <a:spAutoFit/>
          </a:bodyPr>
          <a:lstStyle/>
          <a:p>
            <a:pPr>
              <a:lnSpc>
                <a:spcPct val="150000"/>
              </a:lnSpc>
            </a:pPr>
            <a:r>
              <a:rPr lang="fa-IR" dirty="0" smtClean="0"/>
              <a:t>مقطع این بوبین ها نیز به شکل مربع یا مربع مستطیل است . برای جلوگیری از پراکندگی خطوط نیروی مغناطیسی و در نتیجه پیشگیری از افت فشار الکتریکی باید سیم پیچ ثانویه را نزدیک سیم پیچ اولیه پیچید . </a:t>
            </a:r>
          </a:p>
          <a:p>
            <a:endParaRPr lang="fa-IR" dirty="0"/>
          </a:p>
        </p:txBody>
      </p:sp>
      <p:sp>
        <p:nvSpPr>
          <p:cNvPr id="6" name="Rectangle 5"/>
          <p:cNvSpPr/>
          <p:nvPr/>
        </p:nvSpPr>
        <p:spPr>
          <a:xfrm rot="5400000">
            <a:off x="2209800" y="1066800"/>
            <a:ext cx="1143000" cy="3581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8" name="Straight Connector 7"/>
          <p:cNvCxnSpPr/>
          <p:nvPr/>
        </p:nvCxnSpPr>
        <p:spPr>
          <a:xfrm>
            <a:off x="381000" y="2286000"/>
            <a:ext cx="4800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990600" y="3429000"/>
            <a:ext cx="4191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267200" y="3505200"/>
            <a:ext cx="914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Freeform 19"/>
          <p:cNvSpPr/>
          <p:nvPr/>
        </p:nvSpPr>
        <p:spPr>
          <a:xfrm>
            <a:off x="990600" y="3505200"/>
            <a:ext cx="3621974" cy="2470068"/>
          </a:xfrm>
          <a:custGeom>
            <a:avLst/>
            <a:gdLst>
              <a:gd name="connsiteX0" fmla="*/ 0 w 3621974"/>
              <a:gd name="connsiteY0" fmla="*/ 0 h 2470068"/>
              <a:gd name="connsiteX1" fmla="*/ 1199408 w 3621974"/>
              <a:gd name="connsiteY1" fmla="*/ 0 h 2470068"/>
              <a:gd name="connsiteX2" fmla="*/ 1211283 w 3621974"/>
              <a:gd name="connsiteY2" fmla="*/ 1472540 h 2470068"/>
              <a:gd name="connsiteX3" fmla="*/ 2446317 w 3621974"/>
              <a:gd name="connsiteY3" fmla="*/ 1472540 h 2470068"/>
              <a:gd name="connsiteX4" fmla="*/ 2458193 w 3621974"/>
              <a:gd name="connsiteY4" fmla="*/ 23751 h 2470068"/>
              <a:gd name="connsiteX5" fmla="*/ 3621974 w 3621974"/>
              <a:gd name="connsiteY5" fmla="*/ 23751 h 2470068"/>
              <a:gd name="connsiteX6" fmla="*/ 3610099 w 3621974"/>
              <a:gd name="connsiteY6" fmla="*/ 2470068 h 2470068"/>
              <a:gd name="connsiteX7" fmla="*/ 47502 w 3621974"/>
              <a:gd name="connsiteY7" fmla="*/ 2458192 h 2470068"/>
              <a:gd name="connsiteX8" fmla="*/ 0 w 3621974"/>
              <a:gd name="connsiteY8" fmla="*/ 0 h 2470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21974" h="2470068">
                <a:moveTo>
                  <a:pt x="0" y="0"/>
                </a:moveTo>
                <a:lnTo>
                  <a:pt x="1199408" y="0"/>
                </a:lnTo>
                <a:cubicBezTo>
                  <a:pt x="1203366" y="490847"/>
                  <a:pt x="1207325" y="981693"/>
                  <a:pt x="1211283" y="1472540"/>
                </a:cubicBezTo>
                <a:lnTo>
                  <a:pt x="2446317" y="1472540"/>
                </a:lnTo>
                <a:cubicBezTo>
                  <a:pt x="2450276" y="989610"/>
                  <a:pt x="2454234" y="506681"/>
                  <a:pt x="2458193" y="23751"/>
                </a:cubicBezTo>
                <a:lnTo>
                  <a:pt x="3621974" y="23751"/>
                </a:lnTo>
                <a:cubicBezTo>
                  <a:pt x="3618016" y="839190"/>
                  <a:pt x="3614057" y="1654629"/>
                  <a:pt x="3610099" y="2470068"/>
                </a:cubicBezTo>
                <a:lnTo>
                  <a:pt x="47502" y="2458192"/>
                </a:lnTo>
                <a:lnTo>
                  <a:pt x="0" y="0"/>
                </a:lnTo>
                <a:close/>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cxnSp>
        <p:nvCxnSpPr>
          <p:cNvPr id="21" name="Straight Connector 20"/>
          <p:cNvCxnSpPr/>
          <p:nvPr/>
        </p:nvCxnSpPr>
        <p:spPr>
          <a:xfrm rot="10800000">
            <a:off x="457200" y="5943600"/>
            <a:ext cx="4724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4229100" y="2857500"/>
            <a:ext cx="1143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4153694" y="4228306"/>
            <a:ext cx="1447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1141412" y="4114800"/>
            <a:ext cx="36576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flipH="1" flipV="1">
            <a:off x="4381500" y="5448300"/>
            <a:ext cx="9906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0800000">
            <a:off x="3429000" y="4191000"/>
            <a:ext cx="11430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10800000">
            <a:off x="2209800" y="4495800"/>
            <a:ext cx="1219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0800000">
            <a:off x="990600" y="4191000"/>
            <a:ext cx="1219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20" idx="3"/>
          </p:cNvCxnSpPr>
          <p:nvPr/>
        </p:nvCxnSpPr>
        <p:spPr>
          <a:xfrm flipV="1">
            <a:off x="3436916" y="4953000"/>
            <a:ext cx="2049484" cy="0"/>
          </a:xfrm>
          <a:prstGeom prst="line">
            <a:avLst/>
          </a:prstGeom>
        </p:spPr>
        <p:style>
          <a:lnRef idx="1">
            <a:schemeClr val="accent1"/>
          </a:lnRef>
          <a:fillRef idx="0">
            <a:schemeClr val="accent1"/>
          </a:fillRef>
          <a:effectRef idx="0">
            <a:schemeClr val="accent1"/>
          </a:effectRef>
          <a:fontRef idx="minor">
            <a:schemeClr val="tx1"/>
          </a:fontRef>
        </p:style>
      </p:cxn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1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876800" y="2667000"/>
            <a:ext cx="180975" cy="409575"/>
          </a:xfrm>
          <a:prstGeom prst="rect">
            <a:avLst/>
          </a:prstGeom>
          <a:noFill/>
        </p:spPr>
      </p:pic>
      <p:sp>
        <p:nvSpPr>
          <p:cNvPr id="9219" name="Rectangle 3"/>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221"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20"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43200" y="4191000"/>
            <a:ext cx="171450" cy="409575"/>
          </a:xfrm>
          <a:prstGeom prst="rect">
            <a:avLst/>
          </a:prstGeom>
          <a:noFill/>
        </p:spPr>
      </p:pic>
      <p:sp>
        <p:nvSpPr>
          <p:cNvPr id="9222" name="Rectangle 6"/>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224"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23"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4953000" y="4038600"/>
            <a:ext cx="142875" cy="409575"/>
          </a:xfrm>
          <a:prstGeom prst="rect">
            <a:avLst/>
          </a:prstGeom>
          <a:noFill/>
        </p:spPr>
      </p:pic>
      <p:sp>
        <p:nvSpPr>
          <p:cNvPr id="9225" name="Rectangle 9"/>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227" name="Rectangle 1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26" name="Picture 1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743200" y="6172200"/>
            <a:ext cx="171450" cy="409575"/>
          </a:xfrm>
          <a:prstGeom prst="rect">
            <a:avLst/>
          </a:prstGeom>
          <a:noFill/>
        </p:spPr>
      </p:pic>
      <p:sp>
        <p:nvSpPr>
          <p:cNvPr id="9228" name="Rectangle 12"/>
          <p:cNvSpPr>
            <a:spLocks noChangeArrowheads="1"/>
          </p:cNvSpPr>
          <p:nvPr/>
        </p:nvSpPr>
        <p:spPr bwMode="auto">
          <a:xfrm>
            <a:off x="0" y="8667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1"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60" name="Straight Connector 59"/>
          <p:cNvCxnSpPr>
            <a:stCxn id="20" idx="7"/>
          </p:cNvCxnSpPr>
          <p:nvPr/>
        </p:nvCxnSpPr>
        <p:spPr>
          <a:xfrm>
            <a:off x="1038102" y="5963392"/>
            <a:ext cx="28698" cy="742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572000" y="5943600"/>
            <a:ext cx="28698" cy="742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1066800" y="6172200"/>
            <a:ext cx="3505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pic>
        <p:nvPicPr>
          <p:cNvPr id="68"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24000" y="3886200"/>
            <a:ext cx="180975" cy="409575"/>
          </a:xfrm>
          <a:prstGeom prst="rect">
            <a:avLst/>
          </a:prstGeom>
          <a:noFill/>
        </p:spPr>
      </p:pic>
      <p:pic>
        <p:nvPicPr>
          <p:cNvPr id="6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886200" y="3886200"/>
            <a:ext cx="180975" cy="409575"/>
          </a:xfrm>
          <a:prstGeom prst="rect">
            <a:avLst/>
          </a:prstGeom>
          <a:noFill/>
        </p:spPr>
      </p:pic>
      <p:pic>
        <p:nvPicPr>
          <p:cNvPr id="70"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4953000" y="5257800"/>
            <a:ext cx="180975" cy="409575"/>
          </a:xfrm>
          <a:prstGeom prst="rect">
            <a:avLst/>
          </a:prstGeom>
          <a:noFill/>
        </p:spPr>
      </p:pic>
      <p:sp>
        <p:nvSpPr>
          <p:cNvPr id="9230"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29" name="Picture 13"/>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5943600" y="2362200"/>
            <a:ext cx="981075" cy="581025"/>
          </a:xfrm>
          <a:prstGeom prst="rect">
            <a:avLst/>
          </a:prstGeom>
          <a:noFill/>
        </p:spPr>
      </p:pic>
      <p:sp>
        <p:nvSpPr>
          <p:cNvPr id="9231" name="Rectangle 15"/>
          <p:cNvSpPr>
            <a:spLocks noChangeArrowheads="1"/>
          </p:cNvSpPr>
          <p:nvPr/>
        </p:nvSpPr>
        <p:spPr bwMode="auto">
          <a:xfrm>
            <a:off x="0" y="1038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33" name="Rectangle 1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32" name="Picture 16"/>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5943600" y="3581400"/>
            <a:ext cx="981075" cy="581025"/>
          </a:xfrm>
          <a:prstGeom prst="rect">
            <a:avLst/>
          </a:prstGeom>
          <a:noFill/>
        </p:spPr>
      </p:pic>
      <p:sp>
        <p:nvSpPr>
          <p:cNvPr id="9234" name="Rectangle 18"/>
          <p:cNvSpPr>
            <a:spLocks noChangeArrowheads="1"/>
          </p:cNvSpPr>
          <p:nvPr/>
        </p:nvSpPr>
        <p:spPr bwMode="auto">
          <a:xfrm>
            <a:off x="0" y="1038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236" name="Rectangle 2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a-IR"/>
          </a:p>
        </p:txBody>
      </p:sp>
      <p:pic>
        <p:nvPicPr>
          <p:cNvPr id="9235" name="Picture 19"/>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6019800" y="4800600"/>
            <a:ext cx="1552575" cy="581025"/>
          </a:xfrm>
          <a:prstGeom prst="rect">
            <a:avLst/>
          </a:prstGeom>
          <a:noFill/>
        </p:spPr>
      </p:pic>
      <p:sp>
        <p:nvSpPr>
          <p:cNvPr id="9237" name="Rectangle 21"/>
          <p:cNvSpPr>
            <a:spLocks noChangeArrowheads="1"/>
          </p:cNvSpPr>
          <p:nvPr/>
        </p:nvSpPr>
        <p:spPr bwMode="auto">
          <a:xfrm>
            <a:off x="0" y="10382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4"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762000"/>
            <a:ext cx="9144000" cy="5539978"/>
          </a:xfrm>
          <a:prstGeom prst="rect">
            <a:avLst/>
          </a:prstGeom>
          <a:noFill/>
        </p:spPr>
        <p:txBody>
          <a:bodyPr wrap="square" rtlCol="1">
            <a:spAutoFit/>
          </a:bodyPr>
          <a:lstStyle/>
          <a:p>
            <a:r>
              <a:rPr lang="fa-IR" sz="3000" b="1" dirty="0" smtClean="0">
                <a:solidFill>
                  <a:srgbClr val="FF0000"/>
                </a:solidFill>
                <a:cs typeface="+mj-cs"/>
              </a:rPr>
              <a:t>3- مقاطع </a:t>
            </a:r>
            <a:r>
              <a:rPr lang="en-US" sz="3000" b="1" dirty="0" smtClean="0">
                <a:solidFill>
                  <a:srgbClr val="FF0000"/>
                </a:solidFill>
                <a:cs typeface="+mj-cs"/>
              </a:rPr>
              <a:t> L</a:t>
            </a:r>
            <a:r>
              <a:rPr lang="fa-IR" sz="3000" b="1" dirty="0" smtClean="0">
                <a:solidFill>
                  <a:srgbClr val="FF0000"/>
                </a:solidFill>
                <a:cs typeface="+mj-cs"/>
              </a:rPr>
              <a:t> </a:t>
            </a:r>
          </a:p>
          <a:p>
            <a:endParaRPr lang="fa-IR" sz="3000" b="1" dirty="0" smtClean="0">
              <a:solidFill>
                <a:srgbClr val="FF0000"/>
              </a:solidFill>
              <a:cs typeface="+mj-cs"/>
            </a:endParaRPr>
          </a:p>
          <a:p>
            <a:pPr>
              <a:lnSpc>
                <a:spcPct val="150000"/>
              </a:lnSpc>
            </a:pPr>
            <a:r>
              <a:rPr lang="fa-IR" sz="2800" b="1" dirty="0" smtClean="0">
                <a:cs typeface="+mj-cs"/>
              </a:rPr>
              <a:t>در صورتی که ورق هسته به شکل </a:t>
            </a:r>
            <a:r>
              <a:rPr lang="en-US" sz="2800" b="1" dirty="0" smtClean="0"/>
              <a:t>L</a:t>
            </a:r>
            <a:r>
              <a:rPr lang="fa-IR" sz="2800" b="1" dirty="0" smtClean="0"/>
              <a:t> </a:t>
            </a:r>
            <a:r>
              <a:rPr lang="fa-IR" sz="2800" b="1" dirty="0" smtClean="0">
                <a:cs typeface="+mj-cs"/>
              </a:rPr>
              <a:t>باشد سیم پیچ اولیه ترانسفورماتور روی یک بازو و سیم پیچ ثانویه روی بازوی دیگر قرار می گیرد . طرز قرار گرفتن ورق ها و تشکیل هسته به ترتیب زیر است:</a:t>
            </a:r>
          </a:p>
          <a:p>
            <a:pPr>
              <a:lnSpc>
                <a:spcPct val="150000"/>
              </a:lnSpc>
            </a:pPr>
            <a:r>
              <a:rPr lang="fa-IR" sz="2800" b="1" dirty="0" smtClean="0">
                <a:cs typeface="+mj-cs"/>
              </a:rPr>
              <a:t>ابتدا سیم پیچ های اولیه و ثانویه را به صورت جداگانه روی قالب می پیچند تا بوبین های اولیه و ثانویه تشکیل شوند و سپس ورق های </a:t>
            </a:r>
            <a:r>
              <a:rPr lang="en-US" sz="2800" b="1" dirty="0" smtClean="0"/>
              <a:t>L </a:t>
            </a:r>
            <a:r>
              <a:rPr lang="fa-IR" sz="2800" b="1" dirty="0" smtClean="0"/>
              <a:t> </a:t>
            </a:r>
            <a:r>
              <a:rPr lang="fa-IR" sz="2800" b="1" dirty="0" smtClean="0">
                <a:cs typeface="+mj-cs"/>
              </a:rPr>
              <a:t>شکل را در داخل دو بوبین قرار می دهند . در مرحله بعد ورق ها را عکس حالت اول در داخل بوبین ها می گذارند در اینجا نیز سعی بر این است که از فاصله هوایی بین ورق ها جلوگیری شود .</a:t>
            </a:r>
            <a:endParaRPr lang="fa-IR" sz="2800" b="1" dirty="0">
              <a:cs typeface="+mj-cs"/>
            </a:endParaRPr>
          </a:p>
        </p:txBody>
      </p:sp>
      <p:sp>
        <p:nvSpPr>
          <p:cNvPr id="3" name="Subtitle 2"/>
          <p:cNvSpPr txBox="1">
            <a:spLocks/>
          </p:cNvSpPr>
          <p:nvPr/>
        </p:nvSpPr>
        <p:spPr>
          <a:xfrm>
            <a:off x="0" y="6400800"/>
            <a:ext cx="3352800" cy="457200"/>
          </a:xfrm>
          <a:prstGeom prst="rect">
            <a:avLst/>
          </a:prstGeom>
        </p:spPr>
        <p:txBody>
          <a:bodyPr vert="horz">
            <a:normAutofit fontScale="55000" lnSpcReduction="20000"/>
          </a:bodyPr>
          <a:lst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lgn="l"/>
            <a:r>
              <a:rPr lang="en-US" sz="4400" b="1" smtClean="0">
                <a:solidFill>
                  <a:srgbClr val="FF0000"/>
                </a:solidFill>
                <a:latin typeface="+mj-lt"/>
              </a:rPr>
              <a:t>www.wikipower.ir</a:t>
            </a:r>
            <a:endParaRPr lang="en-US" sz="4400" b="1" dirty="0">
              <a:solidFill>
                <a:srgbClr val="FF0000"/>
              </a:solidFill>
              <a:latin typeface="+mj-lt"/>
            </a:endParaRPr>
          </a:p>
        </p:txBody>
      </p:sp>
    </p:spTree>
  </p:cSld>
  <p:clrMapOvr>
    <a:masterClrMapping/>
  </p:clrMapOvr>
  <p:transition spd="slow">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3.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594</TotalTime>
  <Words>3132</Words>
  <Application>Microsoft Office PowerPoint</Application>
  <PresentationFormat>On-screen Show (4:3)</PresentationFormat>
  <Paragraphs>490</Paragraphs>
  <Slides>37</Slides>
  <Notes>0</Notes>
  <HiddenSlides>0</HiddenSlides>
  <MMClips>0</MMClips>
  <ScaleCrop>false</ScaleCrop>
  <HeadingPairs>
    <vt:vector size="4" baseType="variant">
      <vt:variant>
        <vt:lpstr>Theme</vt:lpstr>
      </vt:variant>
      <vt:variant>
        <vt:i4>3</vt:i4>
      </vt:variant>
      <vt:variant>
        <vt:lpstr>Slide Titles</vt:lpstr>
      </vt:variant>
      <vt:variant>
        <vt:i4>37</vt:i4>
      </vt:variant>
    </vt:vector>
  </HeadingPairs>
  <TitlesOfParts>
    <vt:vector size="40" baseType="lpstr">
      <vt:lpstr>Flow</vt:lpstr>
      <vt:lpstr>Foundry</vt:lpstr>
      <vt:lpstr>Apex</vt:lpstr>
      <vt:lpstr>PowerPoint Presentation</vt:lpstr>
      <vt:lpstr>PowerPoint Presentation</vt:lpstr>
      <vt:lpstr>PowerPoint Presentation</vt:lpstr>
      <vt:lpstr>PowerPoint Presentation</vt:lpstr>
      <vt:lpstr>PowerPoint Presentation</vt:lpstr>
      <vt:lpstr>روش های محاسبات هسته ترانسفورماتور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mojtaba</cp:lastModifiedBy>
  <cp:revision>73</cp:revision>
  <dcterms:created xsi:type="dcterms:W3CDTF">2012-03-07T18:20:14Z</dcterms:created>
  <dcterms:modified xsi:type="dcterms:W3CDTF">2013-07-14T09:08:27Z</dcterms:modified>
</cp:coreProperties>
</file>